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98"/>
  </p:notesMasterIdLst>
  <p:handoutMasterIdLst>
    <p:handoutMasterId r:id="rId99"/>
  </p:handoutMasterIdLst>
  <p:sldIdLst>
    <p:sldId id="867" r:id="rId2"/>
    <p:sldId id="799" r:id="rId3"/>
    <p:sldId id="741" r:id="rId4"/>
    <p:sldId id="752" r:id="rId5"/>
    <p:sldId id="753" r:id="rId6"/>
    <p:sldId id="571" r:id="rId7"/>
    <p:sldId id="671" r:id="rId8"/>
    <p:sldId id="672" r:id="rId9"/>
    <p:sldId id="756" r:id="rId10"/>
    <p:sldId id="755" r:id="rId11"/>
    <p:sldId id="760" r:id="rId12"/>
    <p:sldId id="761" r:id="rId13"/>
    <p:sldId id="762" r:id="rId14"/>
    <p:sldId id="763" r:id="rId15"/>
    <p:sldId id="742" r:id="rId16"/>
    <p:sldId id="743" r:id="rId17"/>
    <p:sldId id="744" r:id="rId18"/>
    <p:sldId id="745" r:id="rId19"/>
    <p:sldId id="746" r:id="rId20"/>
    <p:sldId id="747" r:id="rId21"/>
    <p:sldId id="748" r:id="rId22"/>
    <p:sldId id="749" r:id="rId23"/>
    <p:sldId id="750" r:id="rId24"/>
    <p:sldId id="751" r:id="rId25"/>
    <p:sldId id="674" r:id="rId26"/>
    <p:sldId id="678" r:id="rId27"/>
    <p:sldId id="699" r:id="rId28"/>
    <p:sldId id="698" r:id="rId29"/>
    <p:sldId id="700" r:id="rId30"/>
    <p:sldId id="680" r:id="rId31"/>
    <p:sldId id="681" r:id="rId32"/>
    <p:sldId id="686" r:id="rId33"/>
    <p:sldId id="702" r:id="rId34"/>
    <p:sldId id="703" r:id="rId35"/>
    <p:sldId id="704" r:id="rId36"/>
    <p:sldId id="706" r:id="rId37"/>
    <p:sldId id="705" r:id="rId38"/>
    <p:sldId id="718" r:id="rId39"/>
    <p:sldId id="707" r:id="rId40"/>
    <p:sldId id="708" r:id="rId41"/>
    <p:sldId id="719" r:id="rId42"/>
    <p:sldId id="720" r:id="rId43"/>
    <p:sldId id="709" r:id="rId44"/>
    <p:sldId id="710" r:id="rId45"/>
    <p:sldId id="721" r:id="rId46"/>
    <p:sldId id="711" r:id="rId47"/>
    <p:sldId id="714" r:id="rId48"/>
    <p:sldId id="715" r:id="rId49"/>
    <p:sldId id="716" r:id="rId50"/>
    <p:sldId id="722" r:id="rId51"/>
    <p:sldId id="723" r:id="rId52"/>
    <p:sldId id="724" r:id="rId53"/>
    <p:sldId id="729" r:id="rId54"/>
    <p:sldId id="730" r:id="rId55"/>
    <p:sldId id="732" r:id="rId56"/>
    <p:sldId id="731" r:id="rId57"/>
    <p:sldId id="733" r:id="rId58"/>
    <p:sldId id="734" r:id="rId59"/>
    <p:sldId id="735" r:id="rId60"/>
    <p:sldId id="737" r:id="rId61"/>
    <p:sldId id="757" r:id="rId62"/>
    <p:sldId id="758" r:id="rId63"/>
    <p:sldId id="759" r:id="rId64"/>
    <p:sldId id="865" r:id="rId65"/>
    <p:sldId id="864" r:id="rId66"/>
    <p:sldId id="831" r:id="rId67"/>
    <p:sldId id="832" r:id="rId68"/>
    <p:sldId id="834" r:id="rId69"/>
    <p:sldId id="835" r:id="rId70"/>
    <p:sldId id="836" r:id="rId71"/>
    <p:sldId id="837" r:id="rId72"/>
    <p:sldId id="838" r:id="rId73"/>
    <p:sldId id="839" r:id="rId74"/>
    <p:sldId id="841" r:id="rId75"/>
    <p:sldId id="842" r:id="rId76"/>
    <p:sldId id="843" r:id="rId77"/>
    <p:sldId id="845" r:id="rId78"/>
    <p:sldId id="846" r:id="rId79"/>
    <p:sldId id="847" r:id="rId80"/>
    <p:sldId id="848" r:id="rId81"/>
    <p:sldId id="849" r:id="rId82"/>
    <p:sldId id="850" r:id="rId83"/>
    <p:sldId id="851" r:id="rId84"/>
    <p:sldId id="852" r:id="rId85"/>
    <p:sldId id="853" r:id="rId86"/>
    <p:sldId id="854" r:id="rId87"/>
    <p:sldId id="855" r:id="rId88"/>
    <p:sldId id="856" r:id="rId89"/>
    <p:sldId id="857" r:id="rId90"/>
    <p:sldId id="858" r:id="rId91"/>
    <p:sldId id="859" r:id="rId92"/>
    <p:sldId id="860" r:id="rId93"/>
    <p:sldId id="861" r:id="rId94"/>
    <p:sldId id="862" r:id="rId95"/>
    <p:sldId id="863" r:id="rId96"/>
    <p:sldId id="798" r:id="rId9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C00000"/>
    <a:srgbClr val="A22E91"/>
    <a:srgbClr val="008461"/>
    <a:srgbClr val="CCFF99"/>
    <a:srgbClr val="66FF33"/>
    <a:srgbClr val="0066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0" autoAdjust="0"/>
    <p:restoredTop sz="88406" autoAdjust="0"/>
  </p:normalViewPr>
  <p:slideViewPr>
    <p:cSldViewPr>
      <p:cViewPr varScale="1">
        <p:scale>
          <a:sx n="69" d="100"/>
          <a:sy n="69" d="100"/>
        </p:scale>
        <p:origin x="612" y="5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12" y="9148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30" d="100"/>
        <a:sy n="130" d="100"/>
      </p:scale>
      <p:origin x="0" y="-17220"/>
    </p:cViewPr>
  </p:sorterViewPr>
  <p:notesViewPr>
    <p:cSldViewPr>
      <p:cViewPr varScale="1">
        <p:scale>
          <a:sx n="54" d="100"/>
          <a:sy n="54" d="100"/>
        </p:scale>
        <p:origin x="-1842" y="-10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2D58A3-7CF4-8846-8E43-3D96B2849368}" type="doc">
      <dgm:prSet loTypeId="urn:microsoft.com/office/officeart/2008/layout/VerticalCurvedLis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8134010-DCDC-CD4A-B4ED-F029F95CE8CC}">
      <dgm:prSet phldrT="[文本]" custT="1"/>
      <dgm:spPr/>
      <dgm:t>
        <a:bodyPr/>
        <a:lstStyle/>
        <a:p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不同区域具有不同统计特性。</a:t>
          </a:r>
          <a:r>
            <a:rPr lang="zh-CN" sz="1600" dirty="0"/>
            <a:t>例如</a:t>
          </a:r>
          <a:r>
            <a:rPr lang="zh-CN" altLang="en-US" sz="1600" dirty="0"/>
            <a:t>，</a:t>
          </a:r>
          <a:r>
            <a:rPr lang="en-US" altLang="zh-CN" sz="1600" dirty="0" err="1"/>
            <a:t>Brodmann</a:t>
          </a:r>
          <a:r>
            <a:rPr lang="zh-CN" altLang="en-US" sz="1600" dirty="0"/>
            <a:t>分区将大脑分为</a:t>
          </a:r>
          <a:r>
            <a:rPr lang="en-US" altLang="zh-CN" sz="1600" dirty="0"/>
            <a:t>52</a:t>
          </a:r>
          <a:r>
            <a:rPr lang="zh-CN" altLang="en-US" sz="1600" dirty="0"/>
            <a:t>个分区，每个分区都有不同的细胞纤维分布</a:t>
          </a:r>
          <a:endParaRPr lang="zh-CN" altLang="en-US" sz="1600" b="0" cap="none" spc="0" dirty="0">
            <a:ln w="0"/>
            <a:effectLst/>
            <a:latin typeface="+mn-ea"/>
            <a:ea typeface="+mn-ea"/>
          </a:endParaRPr>
        </a:p>
      </dgm:t>
    </dgm:pt>
    <dgm:pt modelId="{34337CED-1366-9147-B7F4-1EFB1724CAD5}" type="par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17479829-828E-ED49-BE43-2D1152C45962}" type="sib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D9EFC57D-EEBB-C744-ABEB-910FF9733953}">
      <dgm:prSet phldrT="[文本]" custT="1"/>
      <dgm:spPr/>
      <dgm:t>
        <a:bodyPr/>
        <a:lstStyle/>
        <a:p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脑功能网络符合小世界特征，功能越发达网络区域越稠密。例如，第一躯体运动区和运动前区（</a:t>
          </a:r>
          <a:r>
            <a:rPr lang="en-US" altLang="zh-CN" sz="1600" dirty="0"/>
            <a:t>4</a:t>
          </a:r>
          <a:r>
            <a:rPr lang="zh-CN" altLang="en-US" sz="1600" dirty="0"/>
            <a:t>区和</a:t>
          </a:r>
          <a:r>
            <a:rPr lang="en-US" altLang="zh-CN" sz="1600" dirty="0"/>
            <a:t>6</a:t>
          </a:r>
          <a:r>
            <a:rPr lang="zh-CN" altLang="en-US" sz="1600" dirty="0"/>
            <a:t>区）总神经元数量占全体的</a:t>
          </a:r>
          <a:r>
            <a:rPr lang="en-US" altLang="zh-CN" sz="1600" dirty="0"/>
            <a:t>68%</a:t>
          </a:r>
          <a:endParaRPr lang="zh-CN" altLang="en-US" sz="1600" b="0" cap="none" spc="0" dirty="0">
            <a:ln w="0"/>
            <a:effectLst/>
            <a:latin typeface="+mn-ea"/>
            <a:ea typeface="+mn-ea"/>
          </a:endParaRPr>
        </a:p>
      </dgm:t>
    </dgm:pt>
    <dgm:pt modelId="{BB68E3B4-839E-5B41-9EEF-89E9B5217B53}" type="parTrans" cxnId="{B70016DD-1FF3-8244-93F5-475D9AEECD2D}">
      <dgm:prSet/>
      <dgm:spPr/>
      <dgm:t>
        <a:bodyPr/>
        <a:lstStyle/>
        <a:p>
          <a:endParaRPr lang="zh-CN" altLang="en-US"/>
        </a:p>
      </dgm:t>
    </dgm:pt>
    <dgm:pt modelId="{03661D0B-C04D-D54F-8569-5CEA69EE9DF8}" type="sibTrans" cxnId="{B70016DD-1FF3-8244-93F5-475D9AEECD2D}">
      <dgm:prSet/>
      <dgm:spPr/>
      <dgm:t>
        <a:bodyPr/>
        <a:lstStyle/>
        <a:p>
          <a:endParaRPr lang="zh-CN" altLang="en-US"/>
        </a:p>
      </dgm:t>
    </dgm:pt>
    <dgm:pt modelId="{72735EF2-222C-6046-AD8B-7FDA25BCFE6E}">
      <dgm:prSet phldrT="[文本]" custT="1"/>
      <dgm:spPr/>
      <dgm:t>
        <a:bodyPr/>
        <a:lstStyle/>
        <a:p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脑网络是一个复杂的大图，人脑中含有上百亿个神经元</a:t>
          </a:r>
          <a:r>
            <a:rPr lang="en-US" altLang="zh-CN" sz="1600" b="0" cap="none" spc="0" dirty="0">
              <a:ln w="0"/>
              <a:effectLst/>
              <a:latin typeface="+mn-ea"/>
              <a:ea typeface="+mn-ea"/>
            </a:rPr>
            <a:t>(</a:t>
          </a:r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顶点</a:t>
          </a:r>
          <a:r>
            <a:rPr lang="en-US" altLang="en-US" sz="1600" b="0" cap="none" spc="0" dirty="0">
              <a:ln w="0"/>
              <a:effectLst/>
              <a:latin typeface="+mn-ea"/>
              <a:ea typeface="+mn-ea"/>
            </a:rPr>
            <a:t>)</a:t>
          </a:r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，它们之间的连接</a:t>
          </a:r>
          <a:r>
            <a:rPr lang="en-US" altLang="en-US" sz="1600" b="0" cap="none" spc="0" dirty="0">
              <a:ln w="0"/>
              <a:effectLst/>
              <a:latin typeface="+mn-ea"/>
              <a:ea typeface="+mn-ea"/>
            </a:rPr>
            <a:t>(</a:t>
          </a:r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边</a:t>
          </a:r>
          <a:r>
            <a:rPr lang="en-US" altLang="en-US" sz="1600" b="0" cap="none" spc="0" dirty="0">
              <a:ln w="0"/>
              <a:effectLst/>
              <a:latin typeface="+mn-ea"/>
              <a:ea typeface="+mn-ea"/>
            </a:rPr>
            <a:t>)</a:t>
          </a:r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规模可达数万亿</a:t>
          </a:r>
        </a:p>
      </dgm:t>
    </dgm:pt>
    <dgm:pt modelId="{CD1B3202-5E8E-0148-B818-7D2F2A2F44D4}" type="sib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8036591C-3D5E-564D-B004-C4FD6CD41F36}" type="par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C6ECB8B4-05AE-B944-84F5-08A18D44ECF9}" type="pres">
      <dgm:prSet presAssocID="{CE2D58A3-7CF4-8846-8E43-3D96B2849368}" presName="Name0" presStyleCnt="0">
        <dgm:presLayoutVars>
          <dgm:chMax val="7"/>
          <dgm:chPref val="7"/>
          <dgm:dir/>
        </dgm:presLayoutVars>
      </dgm:prSet>
      <dgm:spPr/>
    </dgm:pt>
    <dgm:pt modelId="{40640C49-E337-5742-BF94-6E989BA842F6}" type="pres">
      <dgm:prSet presAssocID="{CE2D58A3-7CF4-8846-8E43-3D96B2849368}" presName="Name1" presStyleCnt="0"/>
      <dgm:spPr/>
    </dgm:pt>
    <dgm:pt modelId="{478F097E-0E96-F446-8265-9A3856C33AC1}" type="pres">
      <dgm:prSet presAssocID="{CE2D58A3-7CF4-8846-8E43-3D96B2849368}" presName="cycle" presStyleCnt="0"/>
      <dgm:spPr/>
    </dgm:pt>
    <dgm:pt modelId="{F6355851-B072-E148-8F7F-81C0AFE90C21}" type="pres">
      <dgm:prSet presAssocID="{CE2D58A3-7CF4-8846-8E43-3D96B2849368}" presName="srcNode" presStyleLbl="node1" presStyleIdx="0" presStyleCnt="3"/>
      <dgm:spPr/>
    </dgm:pt>
    <dgm:pt modelId="{115A89F6-5050-914E-AEDD-607CCC8FF63C}" type="pres">
      <dgm:prSet presAssocID="{CE2D58A3-7CF4-8846-8E43-3D96B2849368}" presName="conn" presStyleLbl="parChTrans1D2" presStyleIdx="0" presStyleCnt="1"/>
      <dgm:spPr/>
    </dgm:pt>
    <dgm:pt modelId="{5791BA29-0788-8140-9750-3303474FB2B0}" type="pres">
      <dgm:prSet presAssocID="{CE2D58A3-7CF4-8846-8E43-3D96B2849368}" presName="extraNode" presStyleLbl="node1" presStyleIdx="0" presStyleCnt="3"/>
      <dgm:spPr/>
    </dgm:pt>
    <dgm:pt modelId="{2B8E691E-F4B2-2847-BEE3-AA145A7785AB}" type="pres">
      <dgm:prSet presAssocID="{CE2D58A3-7CF4-8846-8E43-3D96B2849368}" presName="dstNode" presStyleLbl="node1" presStyleIdx="0" presStyleCnt="3"/>
      <dgm:spPr/>
    </dgm:pt>
    <dgm:pt modelId="{7C4B2924-84DE-6E44-BF88-B3BAD7A22551}" type="pres">
      <dgm:prSet presAssocID="{72735EF2-222C-6046-AD8B-7FDA25BCFE6E}" presName="text_1" presStyleLbl="node1" presStyleIdx="0" presStyleCnt="3">
        <dgm:presLayoutVars>
          <dgm:bulletEnabled val="1"/>
        </dgm:presLayoutVars>
      </dgm:prSet>
      <dgm:spPr/>
    </dgm:pt>
    <dgm:pt modelId="{8A9264BF-9E30-E34C-AD6F-298D9B6562AF}" type="pres">
      <dgm:prSet presAssocID="{72735EF2-222C-6046-AD8B-7FDA25BCFE6E}" presName="accent_1" presStyleCnt="0"/>
      <dgm:spPr/>
    </dgm:pt>
    <dgm:pt modelId="{AD37471A-1F11-4448-9E87-59A24980F964}" type="pres">
      <dgm:prSet presAssocID="{72735EF2-222C-6046-AD8B-7FDA25BCFE6E}" presName="accentRepeatNode" presStyleLbl="solidFgAcc1" presStyleIdx="0" presStyleCnt="3" custScaleX="71178" custScaleY="71178" custLinFactNeighborX="929" custLinFactNeighborY="-17"/>
      <dgm:spPr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>
          <a:solidFill>
            <a:schemeClr val="accent1"/>
          </a:solidFill>
        </a:ln>
      </dgm:spPr>
    </dgm:pt>
    <dgm:pt modelId="{A60D9691-97D6-974C-B208-6B01448EC1FA}" type="pres">
      <dgm:prSet presAssocID="{E8134010-DCDC-CD4A-B4ED-F029F95CE8CC}" presName="text_2" presStyleLbl="node1" presStyleIdx="1" presStyleCnt="3">
        <dgm:presLayoutVars>
          <dgm:bulletEnabled val="1"/>
        </dgm:presLayoutVars>
      </dgm:prSet>
      <dgm:spPr/>
    </dgm:pt>
    <dgm:pt modelId="{68596676-AD1B-AA41-A472-BD0A03D6261D}" type="pres">
      <dgm:prSet presAssocID="{E8134010-DCDC-CD4A-B4ED-F029F95CE8CC}" presName="accent_2" presStyleCnt="0"/>
      <dgm:spPr/>
    </dgm:pt>
    <dgm:pt modelId="{A92CD8F3-88D7-9A4C-A0E8-EBABDE30C38A}" type="pres">
      <dgm:prSet presAssocID="{E8134010-DCDC-CD4A-B4ED-F029F95CE8CC}" presName="accentRepeatNode" presStyleLbl="solidFgAcc1" presStyleIdx="1" presStyleCnt="3" custScaleX="71178" custScaleY="71178"/>
      <dgm:spPr>
        <a:ln w="15875">
          <a:solidFill>
            <a:schemeClr val="accent1"/>
          </a:solidFill>
        </a:ln>
      </dgm:spPr>
    </dgm:pt>
    <dgm:pt modelId="{54155F23-81BF-714C-882C-C3757AC15388}" type="pres">
      <dgm:prSet presAssocID="{D9EFC57D-EEBB-C744-ABEB-910FF9733953}" presName="text_3" presStyleLbl="node1" presStyleIdx="2" presStyleCnt="3">
        <dgm:presLayoutVars>
          <dgm:bulletEnabled val="1"/>
        </dgm:presLayoutVars>
      </dgm:prSet>
      <dgm:spPr/>
    </dgm:pt>
    <dgm:pt modelId="{EFE0A5D5-3667-2345-87C6-700D09AE74BC}" type="pres">
      <dgm:prSet presAssocID="{D9EFC57D-EEBB-C744-ABEB-910FF9733953}" presName="accent_3" presStyleCnt="0"/>
      <dgm:spPr/>
    </dgm:pt>
    <dgm:pt modelId="{5016C248-43FB-214E-A7D2-9C71C65E3D37}" type="pres">
      <dgm:prSet presAssocID="{D9EFC57D-EEBB-C744-ABEB-910FF9733953}" presName="accentRepeatNode" presStyleLbl="solidFgAcc1" presStyleIdx="2" presStyleCnt="3" custScaleX="71178" custScaleY="71178"/>
      <dgm:spPr>
        <a:ln w="15875">
          <a:solidFill>
            <a:schemeClr val="accent1"/>
          </a:solidFill>
        </a:ln>
      </dgm:spPr>
    </dgm:pt>
  </dgm:ptLst>
  <dgm:cxnLst>
    <dgm:cxn modelId="{E5194B20-1C61-4FE8-8D83-50CB53E429BB}" type="presOf" srcId="{D9EFC57D-EEBB-C744-ABEB-910FF9733953}" destId="{54155F23-81BF-714C-882C-C3757AC15388}" srcOrd="0" destOrd="0" presId="urn:microsoft.com/office/officeart/2008/layout/VerticalCurvedList"/>
    <dgm:cxn modelId="{D37E2542-79A8-443A-8AAB-B6AF479D89A0}" type="presOf" srcId="{72735EF2-222C-6046-AD8B-7FDA25BCFE6E}" destId="{7C4B2924-84DE-6E44-BF88-B3BAD7A22551}" srcOrd="0" destOrd="0" presId="urn:microsoft.com/office/officeart/2008/layout/VerticalCurvedList"/>
    <dgm:cxn modelId="{A13F6783-8392-4649-8AA3-59ED37FF9891}" srcId="{CE2D58A3-7CF4-8846-8E43-3D96B2849368}" destId="{72735EF2-222C-6046-AD8B-7FDA25BCFE6E}" srcOrd="0" destOrd="0" parTransId="{8036591C-3D5E-564D-B004-C4FD6CD41F36}" sibTransId="{CD1B3202-5E8E-0148-B818-7D2F2A2F44D4}"/>
    <dgm:cxn modelId="{FAF1328F-A64B-48A3-9A8F-3FF4598A89C7}" type="presOf" srcId="{E8134010-DCDC-CD4A-B4ED-F029F95CE8CC}" destId="{A60D9691-97D6-974C-B208-6B01448EC1FA}" srcOrd="0" destOrd="0" presId="urn:microsoft.com/office/officeart/2008/layout/VerticalCurvedList"/>
    <dgm:cxn modelId="{1D332190-58CD-49E7-AD04-9F72B70DE788}" type="presOf" srcId="{CD1B3202-5E8E-0148-B818-7D2F2A2F44D4}" destId="{115A89F6-5050-914E-AEDD-607CCC8FF63C}" srcOrd="0" destOrd="0" presId="urn:microsoft.com/office/officeart/2008/layout/VerticalCurvedList"/>
    <dgm:cxn modelId="{904B35C0-3FDC-419B-9936-2C94CCADF828}" type="presOf" srcId="{CE2D58A3-7CF4-8846-8E43-3D96B2849368}" destId="{C6ECB8B4-05AE-B944-84F5-08A18D44ECF9}" srcOrd="0" destOrd="0" presId="urn:microsoft.com/office/officeart/2008/layout/VerticalCurvedList"/>
    <dgm:cxn modelId="{B70016DD-1FF3-8244-93F5-475D9AEECD2D}" srcId="{CE2D58A3-7CF4-8846-8E43-3D96B2849368}" destId="{D9EFC57D-EEBB-C744-ABEB-910FF9733953}" srcOrd="2" destOrd="0" parTransId="{BB68E3B4-839E-5B41-9EEF-89E9B5217B53}" sibTransId="{03661D0B-C04D-D54F-8569-5CEA69EE9DF8}"/>
    <dgm:cxn modelId="{42B956FB-952C-5147-B2F1-24BCE8533BD6}" srcId="{CE2D58A3-7CF4-8846-8E43-3D96B2849368}" destId="{E8134010-DCDC-CD4A-B4ED-F029F95CE8CC}" srcOrd="1" destOrd="0" parTransId="{34337CED-1366-9147-B7F4-1EFB1724CAD5}" sibTransId="{17479829-828E-ED49-BE43-2D1152C45962}"/>
    <dgm:cxn modelId="{42CD9A90-A41B-4F50-9A9F-404DD82D828C}" type="presParOf" srcId="{C6ECB8B4-05AE-B944-84F5-08A18D44ECF9}" destId="{40640C49-E337-5742-BF94-6E989BA842F6}" srcOrd="0" destOrd="0" presId="urn:microsoft.com/office/officeart/2008/layout/VerticalCurvedList"/>
    <dgm:cxn modelId="{5F6D04B3-D380-4CF6-8815-BE701273D709}" type="presParOf" srcId="{40640C49-E337-5742-BF94-6E989BA842F6}" destId="{478F097E-0E96-F446-8265-9A3856C33AC1}" srcOrd="0" destOrd="0" presId="urn:microsoft.com/office/officeart/2008/layout/VerticalCurvedList"/>
    <dgm:cxn modelId="{E49F0BFB-AB78-4B53-BDCA-5B8A9F7E8A88}" type="presParOf" srcId="{478F097E-0E96-F446-8265-9A3856C33AC1}" destId="{F6355851-B072-E148-8F7F-81C0AFE90C21}" srcOrd="0" destOrd="0" presId="urn:microsoft.com/office/officeart/2008/layout/VerticalCurvedList"/>
    <dgm:cxn modelId="{32DBE7B4-7793-48A7-A70C-9E801D3940A5}" type="presParOf" srcId="{478F097E-0E96-F446-8265-9A3856C33AC1}" destId="{115A89F6-5050-914E-AEDD-607CCC8FF63C}" srcOrd="1" destOrd="0" presId="urn:microsoft.com/office/officeart/2008/layout/VerticalCurvedList"/>
    <dgm:cxn modelId="{11103C9E-1A63-4C22-9748-D48BC6E3AA98}" type="presParOf" srcId="{478F097E-0E96-F446-8265-9A3856C33AC1}" destId="{5791BA29-0788-8140-9750-3303474FB2B0}" srcOrd="2" destOrd="0" presId="urn:microsoft.com/office/officeart/2008/layout/VerticalCurvedList"/>
    <dgm:cxn modelId="{195A8B6C-9680-4CFA-B929-9EAB70A8C707}" type="presParOf" srcId="{478F097E-0E96-F446-8265-9A3856C33AC1}" destId="{2B8E691E-F4B2-2847-BEE3-AA145A7785AB}" srcOrd="3" destOrd="0" presId="urn:microsoft.com/office/officeart/2008/layout/VerticalCurvedList"/>
    <dgm:cxn modelId="{608846D1-7022-4804-BCE2-0CCDB575DC86}" type="presParOf" srcId="{40640C49-E337-5742-BF94-6E989BA842F6}" destId="{7C4B2924-84DE-6E44-BF88-B3BAD7A22551}" srcOrd="1" destOrd="0" presId="urn:microsoft.com/office/officeart/2008/layout/VerticalCurvedList"/>
    <dgm:cxn modelId="{6D88F053-5DD1-412F-B36E-4EDC4EC3EAD1}" type="presParOf" srcId="{40640C49-E337-5742-BF94-6E989BA842F6}" destId="{8A9264BF-9E30-E34C-AD6F-298D9B6562AF}" srcOrd="2" destOrd="0" presId="urn:microsoft.com/office/officeart/2008/layout/VerticalCurvedList"/>
    <dgm:cxn modelId="{4F95FFFE-C1E1-42C3-9659-1705F902D825}" type="presParOf" srcId="{8A9264BF-9E30-E34C-AD6F-298D9B6562AF}" destId="{AD37471A-1F11-4448-9E87-59A24980F964}" srcOrd="0" destOrd="0" presId="urn:microsoft.com/office/officeart/2008/layout/VerticalCurvedList"/>
    <dgm:cxn modelId="{04671840-137D-4AE7-A416-3D1317B6125D}" type="presParOf" srcId="{40640C49-E337-5742-BF94-6E989BA842F6}" destId="{A60D9691-97D6-974C-B208-6B01448EC1FA}" srcOrd="3" destOrd="0" presId="urn:microsoft.com/office/officeart/2008/layout/VerticalCurvedList"/>
    <dgm:cxn modelId="{DA4C70F1-8120-4575-8A66-0B6C86F5AF3A}" type="presParOf" srcId="{40640C49-E337-5742-BF94-6E989BA842F6}" destId="{68596676-AD1B-AA41-A472-BD0A03D6261D}" srcOrd="4" destOrd="0" presId="urn:microsoft.com/office/officeart/2008/layout/VerticalCurvedList"/>
    <dgm:cxn modelId="{62A6D052-0BFE-4C21-BF3D-69B4D223B260}" type="presParOf" srcId="{68596676-AD1B-AA41-A472-BD0A03D6261D}" destId="{A92CD8F3-88D7-9A4C-A0E8-EBABDE30C38A}" srcOrd="0" destOrd="0" presId="urn:microsoft.com/office/officeart/2008/layout/VerticalCurvedList"/>
    <dgm:cxn modelId="{9A90EFD2-268C-4188-B175-6932F2A5FF05}" type="presParOf" srcId="{40640C49-E337-5742-BF94-6E989BA842F6}" destId="{54155F23-81BF-714C-882C-C3757AC15388}" srcOrd="5" destOrd="0" presId="urn:microsoft.com/office/officeart/2008/layout/VerticalCurvedList"/>
    <dgm:cxn modelId="{26F8B127-E2B0-4B4D-81A8-070125B8554F}" type="presParOf" srcId="{40640C49-E337-5742-BF94-6E989BA842F6}" destId="{EFE0A5D5-3667-2345-87C6-700D09AE74BC}" srcOrd="6" destOrd="0" presId="urn:microsoft.com/office/officeart/2008/layout/VerticalCurvedList"/>
    <dgm:cxn modelId="{5375D251-F590-44C7-8C71-DFA805279ABB}" type="presParOf" srcId="{EFE0A5D5-3667-2345-87C6-700D09AE74BC}" destId="{5016C248-43FB-214E-A7D2-9C71C65E3D37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D58A3-7CF4-8846-8E43-3D96B2849368}" type="doc">
      <dgm:prSet loTypeId="urn:microsoft.com/office/officeart/2008/layout/VerticalCurvedLis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8134010-DCDC-CD4A-B4ED-F029F95CE8CC}">
      <dgm:prSet phldrT="[文本]" custT="1"/>
      <dgm:spPr/>
      <dgm:t>
        <a:bodyPr/>
        <a:lstStyle/>
        <a:p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知识图谱中实体描述包含文本、图片等复杂数据。例如，医学知识图谱中的病例包含不同的病情描述文本及</a:t>
          </a:r>
          <a:r>
            <a:rPr lang="en-US" sz="1600" b="0" i="0" dirty="0"/>
            <a:t>X</a:t>
          </a:r>
          <a:r>
            <a:rPr lang="zh-CN" altLang="en-US" sz="1600" b="0" i="0" dirty="0"/>
            <a:t>线检查图片等</a:t>
          </a:r>
          <a:endParaRPr lang="zh-CN" altLang="en-US" sz="1400" b="0" cap="none" spc="0" dirty="0">
            <a:ln w="0"/>
            <a:effectLst/>
            <a:latin typeface="+mn-ea"/>
            <a:ea typeface="+mn-ea"/>
          </a:endParaRPr>
        </a:p>
      </dgm:t>
    </dgm:pt>
    <dgm:pt modelId="{34337CED-1366-9147-B7F4-1EFB1724CAD5}" type="par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17479829-828E-ED49-BE43-2D1152C45962}" type="sib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72735EF2-222C-6046-AD8B-7FDA25BCFE6E}">
      <dgm:prSet phldrT="[文本]" custT="1"/>
      <dgm:spPr/>
      <dgm:t>
        <a:bodyPr/>
        <a:lstStyle/>
        <a:p>
          <a:r>
            <a:rPr lang="zh-CN" altLang="en-US" sz="1600" b="0" cap="none" spc="0" dirty="0">
              <a:ln w="0"/>
              <a:effectLst/>
              <a:latin typeface="Times New Roman" charset="0"/>
              <a:cs typeface="Times New Roman" charset="0"/>
            </a:rPr>
            <a:t>知识图谱是结构化的语义知识库，以符号形式描述物理世界中的概念及其相互关系，现</a:t>
          </a:r>
          <a:r>
            <a:rPr lang="en-US" altLang="en-US" sz="1600" b="0" cap="none" spc="0" dirty="0">
              <a:ln w="0"/>
              <a:effectLst/>
              <a:latin typeface="Times New Roman" charset="0"/>
              <a:ea typeface="Times New Roman" charset="0"/>
              <a:cs typeface="Times New Roman" charset="0"/>
            </a:rPr>
            <a:t>Google</a:t>
          </a:r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知识图谱规模达到数十亿</a:t>
          </a:r>
        </a:p>
      </dgm:t>
    </dgm:pt>
    <dgm:pt modelId="{CD1B3202-5E8E-0148-B818-7D2F2A2F44D4}" type="sib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8036591C-3D5E-564D-B004-C4FD6CD41F36}" type="par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937DC6C1-61D7-4E2B-BCBF-98242888BD21}">
      <dgm:prSet phldrT="[文本]" custT="1"/>
      <dgm:spPr/>
      <dgm:t>
        <a:bodyPr/>
        <a:lstStyle/>
        <a:p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顶点、边、子图的关联数据非常复杂。</a:t>
          </a:r>
          <a:r>
            <a:rPr lang="zh-CN" sz="1600" dirty="0"/>
            <a:t>顶点和边上的属性和标签</a:t>
          </a:r>
          <a:r>
            <a:rPr lang="zh-CN" altLang="en-US" sz="1600" dirty="0"/>
            <a:t>值</a:t>
          </a:r>
          <a:r>
            <a:rPr lang="zh-CN" sz="1600" dirty="0"/>
            <a:t>有多样性</a:t>
          </a:r>
          <a:r>
            <a:rPr lang="zh-CN" altLang="en-US" sz="1600" dirty="0"/>
            <a:t>，且在匹配这些属性和标签的子图之间，</a:t>
          </a:r>
          <a:r>
            <a:rPr lang="zh-CN" sz="1600" dirty="0"/>
            <a:t>统计特征差别巨大</a:t>
          </a:r>
          <a:endParaRPr lang="zh-CN" altLang="en-US" sz="1400" b="0" cap="none" spc="0" dirty="0">
            <a:ln w="0"/>
            <a:effectLst/>
            <a:latin typeface="+mn-ea"/>
            <a:ea typeface="+mn-ea"/>
          </a:endParaRPr>
        </a:p>
      </dgm:t>
    </dgm:pt>
    <dgm:pt modelId="{A540CCE1-49AD-4206-AB48-40562EE4C40C}" type="parTrans" cxnId="{2FA22AC4-C9EB-49FB-A817-F5E8C2DEA73E}">
      <dgm:prSet/>
      <dgm:spPr/>
      <dgm:t>
        <a:bodyPr/>
        <a:lstStyle/>
        <a:p>
          <a:endParaRPr lang="zh-CN" altLang="en-US"/>
        </a:p>
      </dgm:t>
    </dgm:pt>
    <dgm:pt modelId="{C1D8FB21-28CF-477F-8D64-DAF3019CE3AD}" type="sibTrans" cxnId="{2FA22AC4-C9EB-49FB-A817-F5E8C2DEA73E}">
      <dgm:prSet/>
      <dgm:spPr/>
      <dgm:t>
        <a:bodyPr/>
        <a:lstStyle/>
        <a:p>
          <a:endParaRPr lang="zh-CN" altLang="en-US"/>
        </a:p>
      </dgm:t>
    </dgm:pt>
    <dgm:pt modelId="{C6ECB8B4-05AE-B944-84F5-08A18D44ECF9}" type="pres">
      <dgm:prSet presAssocID="{CE2D58A3-7CF4-8846-8E43-3D96B2849368}" presName="Name0" presStyleCnt="0">
        <dgm:presLayoutVars>
          <dgm:chMax val="7"/>
          <dgm:chPref val="7"/>
          <dgm:dir/>
        </dgm:presLayoutVars>
      </dgm:prSet>
      <dgm:spPr/>
    </dgm:pt>
    <dgm:pt modelId="{40640C49-E337-5742-BF94-6E989BA842F6}" type="pres">
      <dgm:prSet presAssocID="{CE2D58A3-7CF4-8846-8E43-3D96B2849368}" presName="Name1" presStyleCnt="0"/>
      <dgm:spPr/>
    </dgm:pt>
    <dgm:pt modelId="{478F097E-0E96-F446-8265-9A3856C33AC1}" type="pres">
      <dgm:prSet presAssocID="{CE2D58A3-7CF4-8846-8E43-3D96B2849368}" presName="cycle" presStyleCnt="0"/>
      <dgm:spPr/>
    </dgm:pt>
    <dgm:pt modelId="{F6355851-B072-E148-8F7F-81C0AFE90C21}" type="pres">
      <dgm:prSet presAssocID="{CE2D58A3-7CF4-8846-8E43-3D96B2849368}" presName="srcNode" presStyleLbl="node1" presStyleIdx="0" presStyleCnt="3"/>
      <dgm:spPr/>
    </dgm:pt>
    <dgm:pt modelId="{115A89F6-5050-914E-AEDD-607CCC8FF63C}" type="pres">
      <dgm:prSet presAssocID="{CE2D58A3-7CF4-8846-8E43-3D96B2849368}" presName="conn" presStyleLbl="parChTrans1D2" presStyleIdx="0" presStyleCnt="1"/>
      <dgm:spPr/>
    </dgm:pt>
    <dgm:pt modelId="{5791BA29-0788-8140-9750-3303474FB2B0}" type="pres">
      <dgm:prSet presAssocID="{CE2D58A3-7CF4-8846-8E43-3D96B2849368}" presName="extraNode" presStyleLbl="node1" presStyleIdx="0" presStyleCnt="3"/>
      <dgm:spPr/>
    </dgm:pt>
    <dgm:pt modelId="{2B8E691E-F4B2-2847-BEE3-AA145A7785AB}" type="pres">
      <dgm:prSet presAssocID="{CE2D58A3-7CF4-8846-8E43-3D96B2849368}" presName="dstNode" presStyleLbl="node1" presStyleIdx="0" presStyleCnt="3"/>
      <dgm:spPr/>
    </dgm:pt>
    <dgm:pt modelId="{7C4B2924-84DE-6E44-BF88-B3BAD7A22551}" type="pres">
      <dgm:prSet presAssocID="{72735EF2-222C-6046-AD8B-7FDA25BCFE6E}" presName="text_1" presStyleLbl="node1" presStyleIdx="0" presStyleCnt="3">
        <dgm:presLayoutVars>
          <dgm:bulletEnabled val="1"/>
        </dgm:presLayoutVars>
      </dgm:prSet>
      <dgm:spPr/>
    </dgm:pt>
    <dgm:pt modelId="{8A9264BF-9E30-E34C-AD6F-298D9B6562AF}" type="pres">
      <dgm:prSet presAssocID="{72735EF2-222C-6046-AD8B-7FDA25BCFE6E}" presName="accent_1" presStyleCnt="0"/>
      <dgm:spPr/>
    </dgm:pt>
    <dgm:pt modelId="{AD37471A-1F11-4448-9E87-59A24980F964}" type="pres">
      <dgm:prSet presAssocID="{72735EF2-222C-6046-AD8B-7FDA25BCFE6E}" presName="accentRepeatNode" presStyleLbl="solidFgAcc1" presStyleIdx="0" presStyleCnt="3" custScaleX="71178" custScaleY="71178" custLinFactNeighborX="929" custLinFactNeighborY="-17"/>
      <dgm:spPr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>
          <a:solidFill>
            <a:schemeClr val="accent1"/>
          </a:solidFill>
        </a:ln>
      </dgm:spPr>
    </dgm:pt>
    <dgm:pt modelId="{A60D9691-97D6-974C-B208-6B01448EC1FA}" type="pres">
      <dgm:prSet presAssocID="{E8134010-DCDC-CD4A-B4ED-F029F95CE8CC}" presName="text_2" presStyleLbl="node1" presStyleIdx="1" presStyleCnt="3">
        <dgm:presLayoutVars>
          <dgm:bulletEnabled val="1"/>
        </dgm:presLayoutVars>
      </dgm:prSet>
      <dgm:spPr/>
    </dgm:pt>
    <dgm:pt modelId="{68596676-AD1B-AA41-A472-BD0A03D6261D}" type="pres">
      <dgm:prSet presAssocID="{E8134010-DCDC-CD4A-B4ED-F029F95CE8CC}" presName="accent_2" presStyleCnt="0"/>
      <dgm:spPr/>
    </dgm:pt>
    <dgm:pt modelId="{A92CD8F3-88D7-9A4C-A0E8-EBABDE30C38A}" type="pres">
      <dgm:prSet presAssocID="{E8134010-DCDC-CD4A-B4ED-F029F95CE8CC}" presName="accentRepeatNode" presStyleLbl="solidFgAcc1" presStyleIdx="1" presStyleCnt="3" custScaleX="71178" custScaleY="71178"/>
      <dgm:spPr>
        <a:ln w="15875">
          <a:solidFill>
            <a:schemeClr val="accent1"/>
          </a:solidFill>
        </a:ln>
      </dgm:spPr>
    </dgm:pt>
    <dgm:pt modelId="{CCB73B31-BACE-4424-AAE6-3F7162A013E2}" type="pres">
      <dgm:prSet presAssocID="{937DC6C1-61D7-4E2B-BCBF-98242888BD21}" presName="text_3" presStyleLbl="node1" presStyleIdx="2" presStyleCnt="3">
        <dgm:presLayoutVars>
          <dgm:bulletEnabled val="1"/>
        </dgm:presLayoutVars>
      </dgm:prSet>
      <dgm:spPr/>
    </dgm:pt>
    <dgm:pt modelId="{DEA7337D-AE2F-4300-BC43-2F7CA47E101F}" type="pres">
      <dgm:prSet presAssocID="{937DC6C1-61D7-4E2B-BCBF-98242888BD21}" presName="accent_3" presStyleCnt="0"/>
      <dgm:spPr/>
    </dgm:pt>
    <dgm:pt modelId="{EB5F7B0D-07AA-4BCE-83DB-3F26B2656B87}" type="pres">
      <dgm:prSet presAssocID="{937DC6C1-61D7-4E2B-BCBF-98242888BD21}" presName="accentRepeatNode" presStyleLbl="solidFgAcc1" presStyleIdx="2" presStyleCnt="3" custScaleX="71178" custScaleY="71178"/>
      <dgm:spPr/>
    </dgm:pt>
  </dgm:ptLst>
  <dgm:cxnLst>
    <dgm:cxn modelId="{0B614C18-5990-4371-9BC1-8E895AB22A35}" type="presOf" srcId="{937DC6C1-61D7-4E2B-BCBF-98242888BD21}" destId="{CCB73B31-BACE-4424-AAE6-3F7162A013E2}" srcOrd="0" destOrd="0" presId="urn:microsoft.com/office/officeart/2008/layout/VerticalCurvedList"/>
    <dgm:cxn modelId="{F8993846-D8FA-41B6-86E3-3121252551AB}" type="presOf" srcId="{E8134010-DCDC-CD4A-B4ED-F029F95CE8CC}" destId="{A60D9691-97D6-974C-B208-6B01448EC1FA}" srcOrd="0" destOrd="0" presId="urn:microsoft.com/office/officeart/2008/layout/VerticalCurvedList"/>
    <dgm:cxn modelId="{DF5B2D83-7B40-4970-9BD0-CB48B349E04E}" type="presOf" srcId="{CE2D58A3-7CF4-8846-8E43-3D96B2849368}" destId="{C6ECB8B4-05AE-B944-84F5-08A18D44ECF9}" srcOrd="0" destOrd="0" presId="urn:microsoft.com/office/officeart/2008/layout/VerticalCurvedList"/>
    <dgm:cxn modelId="{A13F6783-8392-4649-8AA3-59ED37FF9891}" srcId="{CE2D58A3-7CF4-8846-8E43-3D96B2849368}" destId="{72735EF2-222C-6046-AD8B-7FDA25BCFE6E}" srcOrd="0" destOrd="0" parTransId="{8036591C-3D5E-564D-B004-C4FD6CD41F36}" sibTransId="{CD1B3202-5E8E-0148-B818-7D2F2A2F44D4}"/>
    <dgm:cxn modelId="{1217A6B0-91C5-45BD-9FE5-1A0D73CAE775}" type="presOf" srcId="{72735EF2-222C-6046-AD8B-7FDA25BCFE6E}" destId="{7C4B2924-84DE-6E44-BF88-B3BAD7A22551}" srcOrd="0" destOrd="0" presId="urn:microsoft.com/office/officeart/2008/layout/VerticalCurvedList"/>
    <dgm:cxn modelId="{2FA22AC4-C9EB-49FB-A817-F5E8C2DEA73E}" srcId="{CE2D58A3-7CF4-8846-8E43-3D96B2849368}" destId="{937DC6C1-61D7-4E2B-BCBF-98242888BD21}" srcOrd="2" destOrd="0" parTransId="{A540CCE1-49AD-4206-AB48-40562EE4C40C}" sibTransId="{C1D8FB21-28CF-477F-8D64-DAF3019CE3AD}"/>
    <dgm:cxn modelId="{C868D9DA-B8AA-44C4-B3CB-770B1C82970F}" type="presOf" srcId="{CD1B3202-5E8E-0148-B818-7D2F2A2F44D4}" destId="{115A89F6-5050-914E-AEDD-607CCC8FF63C}" srcOrd="0" destOrd="0" presId="urn:microsoft.com/office/officeart/2008/layout/VerticalCurvedList"/>
    <dgm:cxn modelId="{42B956FB-952C-5147-B2F1-24BCE8533BD6}" srcId="{CE2D58A3-7CF4-8846-8E43-3D96B2849368}" destId="{E8134010-DCDC-CD4A-B4ED-F029F95CE8CC}" srcOrd="1" destOrd="0" parTransId="{34337CED-1366-9147-B7F4-1EFB1724CAD5}" sibTransId="{17479829-828E-ED49-BE43-2D1152C45962}"/>
    <dgm:cxn modelId="{A0FA7E23-211B-438B-8940-060AA9B0DF0C}" type="presParOf" srcId="{C6ECB8B4-05AE-B944-84F5-08A18D44ECF9}" destId="{40640C49-E337-5742-BF94-6E989BA842F6}" srcOrd="0" destOrd="0" presId="urn:microsoft.com/office/officeart/2008/layout/VerticalCurvedList"/>
    <dgm:cxn modelId="{4C0C3343-266F-41EC-84CA-0DC6E01BE906}" type="presParOf" srcId="{40640C49-E337-5742-BF94-6E989BA842F6}" destId="{478F097E-0E96-F446-8265-9A3856C33AC1}" srcOrd="0" destOrd="0" presId="urn:microsoft.com/office/officeart/2008/layout/VerticalCurvedList"/>
    <dgm:cxn modelId="{AB778406-D09A-40D4-B11C-AEA068868803}" type="presParOf" srcId="{478F097E-0E96-F446-8265-9A3856C33AC1}" destId="{F6355851-B072-E148-8F7F-81C0AFE90C21}" srcOrd="0" destOrd="0" presId="urn:microsoft.com/office/officeart/2008/layout/VerticalCurvedList"/>
    <dgm:cxn modelId="{7632BF7F-39A8-4AA1-AB68-91ACA05D0E65}" type="presParOf" srcId="{478F097E-0E96-F446-8265-9A3856C33AC1}" destId="{115A89F6-5050-914E-AEDD-607CCC8FF63C}" srcOrd="1" destOrd="0" presId="urn:microsoft.com/office/officeart/2008/layout/VerticalCurvedList"/>
    <dgm:cxn modelId="{AC9D20EF-DB63-4FAA-81CA-F560C13C31C2}" type="presParOf" srcId="{478F097E-0E96-F446-8265-9A3856C33AC1}" destId="{5791BA29-0788-8140-9750-3303474FB2B0}" srcOrd="2" destOrd="0" presId="urn:microsoft.com/office/officeart/2008/layout/VerticalCurvedList"/>
    <dgm:cxn modelId="{6E1BF257-3E2B-4E96-8F1A-43BA2D0FCAD6}" type="presParOf" srcId="{478F097E-0E96-F446-8265-9A3856C33AC1}" destId="{2B8E691E-F4B2-2847-BEE3-AA145A7785AB}" srcOrd="3" destOrd="0" presId="urn:microsoft.com/office/officeart/2008/layout/VerticalCurvedList"/>
    <dgm:cxn modelId="{302BEB12-FC9D-4ADE-83D4-5FB05A5EF890}" type="presParOf" srcId="{40640C49-E337-5742-BF94-6E989BA842F6}" destId="{7C4B2924-84DE-6E44-BF88-B3BAD7A22551}" srcOrd="1" destOrd="0" presId="urn:microsoft.com/office/officeart/2008/layout/VerticalCurvedList"/>
    <dgm:cxn modelId="{521A5428-4F11-4896-A4F4-22EB826A0FBC}" type="presParOf" srcId="{40640C49-E337-5742-BF94-6E989BA842F6}" destId="{8A9264BF-9E30-E34C-AD6F-298D9B6562AF}" srcOrd="2" destOrd="0" presId="urn:microsoft.com/office/officeart/2008/layout/VerticalCurvedList"/>
    <dgm:cxn modelId="{2E6D9605-E59B-4D11-8CF1-5B57D21ECC9D}" type="presParOf" srcId="{8A9264BF-9E30-E34C-AD6F-298D9B6562AF}" destId="{AD37471A-1F11-4448-9E87-59A24980F964}" srcOrd="0" destOrd="0" presId="urn:microsoft.com/office/officeart/2008/layout/VerticalCurvedList"/>
    <dgm:cxn modelId="{05BCC0A2-B19F-4CD3-9054-99BCDDEE849D}" type="presParOf" srcId="{40640C49-E337-5742-BF94-6E989BA842F6}" destId="{A60D9691-97D6-974C-B208-6B01448EC1FA}" srcOrd="3" destOrd="0" presId="urn:microsoft.com/office/officeart/2008/layout/VerticalCurvedList"/>
    <dgm:cxn modelId="{2E193D7C-96F3-4DEE-BF5D-46C6EF0B9EDA}" type="presParOf" srcId="{40640C49-E337-5742-BF94-6E989BA842F6}" destId="{68596676-AD1B-AA41-A472-BD0A03D6261D}" srcOrd="4" destOrd="0" presId="urn:microsoft.com/office/officeart/2008/layout/VerticalCurvedList"/>
    <dgm:cxn modelId="{4371AB39-EBA0-4310-B546-FB9435ED7C8D}" type="presParOf" srcId="{68596676-AD1B-AA41-A472-BD0A03D6261D}" destId="{A92CD8F3-88D7-9A4C-A0E8-EBABDE30C38A}" srcOrd="0" destOrd="0" presId="urn:microsoft.com/office/officeart/2008/layout/VerticalCurvedList"/>
    <dgm:cxn modelId="{1D41F33B-7FC3-47B3-9BE2-5914D3236C7D}" type="presParOf" srcId="{40640C49-E337-5742-BF94-6E989BA842F6}" destId="{CCB73B31-BACE-4424-AAE6-3F7162A013E2}" srcOrd="5" destOrd="0" presId="urn:microsoft.com/office/officeart/2008/layout/VerticalCurvedList"/>
    <dgm:cxn modelId="{F008D19D-0C98-4900-A0CF-E192BD8C3D4B}" type="presParOf" srcId="{40640C49-E337-5742-BF94-6E989BA842F6}" destId="{DEA7337D-AE2F-4300-BC43-2F7CA47E101F}" srcOrd="6" destOrd="0" presId="urn:microsoft.com/office/officeart/2008/layout/VerticalCurvedList"/>
    <dgm:cxn modelId="{AA8EA526-E167-42D6-87B2-3E7D14324085}" type="presParOf" srcId="{DEA7337D-AE2F-4300-BC43-2F7CA47E101F}" destId="{EB5F7B0D-07AA-4BCE-83DB-3F26B2656B87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2D58A3-7CF4-8846-8E43-3D96B2849368}" type="doc">
      <dgm:prSet loTypeId="urn:microsoft.com/office/officeart/2008/layout/VerticalCurvedLis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735EF2-222C-6046-AD8B-7FDA25BCFE6E}">
      <dgm:prSet phldrT="[文本]" custT="1"/>
      <dgm:spPr/>
      <dgm:t>
        <a:bodyPr/>
        <a:lstStyle/>
        <a:p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物联网络是任何物品与物品之间进行信息交换和通信的网络，现最大规模达到百亿</a:t>
          </a:r>
        </a:p>
      </dgm:t>
    </dgm:pt>
    <dgm:pt modelId="{CD1B3202-5E8E-0148-B818-7D2F2A2F44D4}" type="sib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8036591C-3D5E-564D-B004-C4FD6CD41F36}" type="parTrans" cxnId="{A13F6783-8392-4649-8AA3-59ED37FF9891}">
      <dgm:prSet/>
      <dgm:spPr/>
      <dgm:t>
        <a:bodyPr/>
        <a:lstStyle/>
        <a:p>
          <a:endParaRPr lang="zh-CN" altLang="en-US"/>
        </a:p>
      </dgm:t>
    </dgm:pt>
    <dgm:pt modelId="{E8134010-DCDC-CD4A-B4ED-F029F95CE8CC}">
      <dgm:prSet phldrT="[文本]" custT="1"/>
      <dgm:spPr/>
      <dgm:t>
        <a:bodyPr/>
        <a:lstStyle/>
        <a:p>
          <a:r>
            <a:rPr lang="zh-CN" altLang="en-US" sz="1600" b="0" cap="none" spc="0" dirty="0">
              <a:ln w="0"/>
              <a:effectLst/>
              <a:latin typeface="+mn-ea"/>
              <a:ea typeface="+mn-ea"/>
            </a:rPr>
            <a:t>现代物联网络还在飞速扩大，每天都有新的物联设备加入到物联网中，同时也有大量设备衰败淘汰，</a:t>
          </a:r>
          <a:r>
            <a:rPr lang="zh-CN" sz="1600" dirty="0"/>
            <a:t>这</a:t>
          </a:r>
          <a:r>
            <a:rPr lang="zh-CN" altLang="en-US" sz="1600" dirty="0"/>
            <a:t>将</a:t>
          </a:r>
          <a:r>
            <a:rPr lang="zh-CN" sz="1600" dirty="0"/>
            <a:t>导致网络拓扑结构的深度变化</a:t>
          </a:r>
          <a:endParaRPr lang="zh-CN" altLang="en-US" sz="1600" b="0" cap="none" spc="0" dirty="0">
            <a:ln w="0"/>
            <a:effectLst/>
            <a:latin typeface="+mn-ea"/>
            <a:ea typeface="+mn-ea"/>
          </a:endParaRPr>
        </a:p>
      </dgm:t>
    </dgm:pt>
    <dgm:pt modelId="{17479829-828E-ED49-BE43-2D1152C45962}" type="sib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34337CED-1366-9147-B7F4-1EFB1724CAD5}" type="parTrans" cxnId="{42B956FB-952C-5147-B2F1-24BCE8533BD6}">
      <dgm:prSet/>
      <dgm:spPr/>
      <dgm:t>
        <a:bodyPr/>
        <a:lstStyle/>
        <a:p>
          <a:endParaRPr lang="zh-CN" altLang="en-US"/>
        </a:p>
      </dgm:t>
    </dgm:pt>
    <dgm:pt modelId="{D9EFC57D-EEBB-C744-ABEB-910FF9733953}">
      <dgm:prSet phldrT="[文本]" custT="1"/>
      <dgm:spPr/>
      <dgm:t>
        <a:bodyPr/>
        <a:lstStyle/>
        <a:p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拓扑结构随时间变化而快速变化。例如，传感</a:t>
          </a:r>
          <a:r>
            <a:rPr kumimoji="0" lang="en-US" altLang="zh-CN" sz="1600" b="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网络中局部</a:t>
          </a:r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区域</a:t>
          </a:r>
          <a:r>
            <a:rPr kumimoji="0" lang="en-US" altLang="zh-CN" sz="1600" b="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突发信号中断造成</a:t>
          </a:r>
          <a:r>
            <a:rPr kumimoji="0" lang="zh-CN" altLang="en-US" sz="16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大面积网络</a:t>
          </a:r>
          <a:r>
            <a:rPr kumimoji="0" lang="en-US" altLang="zh-CN" sz="1600" b="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瘫痪</a:t>
          </a:r>
          <a:endParaRPr lang="zh-CN" altLang="en-US" sz="1600" b="0" cap="none" spc="0" dirty="0">
            <a:ln w="0"/>
            <a:effectLst/>
            <a:latin typeface="+mn-ea"/>
            <a:ea typeface="+mn-ea"/>
          </a:endParaRPr>
        </a:p>
      </dgm:t>
    </dgm:pt>
    <dgm:pt modelId="{03661D0B-C04D-D54F-8569-5CEA69EE9DF8}" type="sibTrans" cxnId="{B70016DD-1FF3-8244-93F5-475D9AEECD2D}">
      <dgm:prSet/>
      <dgm:spPr/>
      <dgm:t>
        <a:bodyPr/>
        <a:lstStyle/>
        <a:p>
          <a:endParaRPr lang="zh-CN" altLang="en-US"/>
        </a:p>
      </dgm:t>
    </dgm:pt>
    <dgm:pt modelId="{BB68E3B4-839E-5B41-9EEF-89E9B5217B53}" type="parTrans" cxnId="{B70016DD-1FF3-8244-93F5-475D9AEECD2D}">
      <dgm:prSet/>
      <dgm:spPr/>
      <dgm:t>
        <a:bodyPr/>
        <a:lstStyle/>
        <a:p>
          <a:endParaRPr lang="zh-CN" altLang="en-US"/>
        </a:p>
      </dgm:t>
    </dgm:pt>
    <dgm:pt modelId="{C6ECB8B4-05AE-B944-84F5-08A18D44ECF9}" type="pres">
      <dgm:prSet presAssocID="{CE2D58A3-7CF4-8846-8E43-3D96B2849368}" presName="Name0" presStyleCnt="0">
        <dgm:presLayoutVars>
          <dgm:chMax val="7"/>
          <dgm:chPref val="7"/>
          <dgm:dir/>
        </dgm:presLayoutVars>
      </dgm:prSet>
      <dgm:spPr/>
    </dgm:pt>
    <dgm:pt modelId="{40640C49-E337-5742-BF94-6E989BA842F6}" type="pres">
      <dgm:prSet presAssocID="{CE2D58A3-7CF4-8846-8E43-3D96B2849368}" presName="Name1" presStyleCnt="0"/>
      <dgm:spPr/>
    </dgm:pt>
    <dgm:pt modelId="{478F097E-0E96-F446-8265-9A3856C33AC1}" type="pres">
      <dgm:prSet presAssocID="{CE2D58A3-7CF4-8846-8E43-3D96B2849368}" presName="cycle" presStyleCnt="0"/>
      <dgm:spPr/>
    </dgm:pt>
    <dgm:pt modelId="{F6355851-B072-E148-8F7F-81C0AFE90C21}" type="pres">
      <dgm:prSet presAssocID="{CE2D58A3-7CF4-8846-8E43-3D96B2849368}" presName="srcNode" presStyleLbl="node1" presStyleIdx="0" presStyleCnt="3"/>
      <dgm:spPr/>
    </dgm:pt>
    <dgm:pt modelId="{115A89F6-5050-914E-AEDD-607CCC8FF63C}" type="pres">
      <dgm:prSet presAssocID="{CE2D58A3-7CF4-8846-8E43-3D96B2849368}" presName="conn" presStyleLbl="parChTrans1D2" presStyleIdx="0" presStyleCnt="1"/>
      <dgm:spPr/>
    </dgm:pt>
    <dgm:pt modelId="{5791BA29-0788-8140-9750-3303474FB2B0}" type="pres">
      <dgm:prSet presAssocID="{CE2D58A3-7CF4-8846-8E43-3D96B2849368}" presName="extraNode" presStyleLbl="node1" presStyleIdx="0" presStyleCnt="3"/>
      <dgm:spPr/>
    </dgm:pt>
    <dgm:pt modelId="{2B8E691E-F4B2-2847-BEE3-AA145A7785AB}" type="pres">
      <dgm:prSet presAssocID="{CE2D58A3-7CF4-8846-8E43-3D96B2849368}" presName="dstNode" presStyleLbl="node1" presStyleIdx="0" presStyleCnt="3"/>
      <dgm:spPr/>
    </dgm:pt>
    <dgm:pt modelId="{7C4B2924-84DE-6E44-BF88-B3BAD7A22551}" type="pres">
      <dgm:prSet presAssocID="{72735EF2-222C-6046-AD8B-7FDA25BCFE6E}" presName="text_1" presStyleLbl="node1" presStyleIdx="0" presStyleCnt="3">
        <dgm:presLayoutVars>
          <dgm:bulletEnabled val="1"/>
        </dgm:presLayoutVars>
      </dgm:prSet>
      <dgm:spPr/>
    </dgm:pt>
    <dgm:pt modelId="{8A9264BF-9E30-E34C-AD6F-298D9B6562AF}" type="pres">
      <dgm:prSet presAssocID="{72735EF2-222C-6046-AD8B-7FDA25BCFE6E}" presName="accent_1" presStyleCnt="0"/>
      <dgm:spPr/>
    </dgm:pt>
    <dgm:pt modelId="{AD37471A-1F11-4448-9E87-59A24980F964}" type="pres">
      <dgm:prSet presAssocID="{72735EF2-222C-6046-AD8B-7FDA25BCFE6E}" presName="accentRepeatNode" presStyleLbl="solidFgAcc1" presStyleIdx="0" presStyleCnt="3" custScaleX="71178" custScaleY="71178" custLinFactNeighborX="929" custLinFactNeighborY="-17"/>
      <dgm:spPr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>
          <a:solidFill>
            <a:schemeClr val="accent1"/>
          </a:solidFill>
        </a:ln>
      </dgm:spPr>
    </dgm:pt>
    <dgm:pt modelId="{A60D9691-97D6-974C-B208-6B01448EC1FA}" type="pres">
      <dgm:prSet presAssocID="{E8134010-DCDC-CD4A-B4ED-F029F95CE8CC}" presName="text_2" presStyleLbl="node1" presStyleIdx="1" presStyleCnt="3">
        <dgm:presLayoutVars>
          <dgm:bulletEnabled val="1"/>
        </dgm:presLayoutVars>
      </dgm:prSet>
      <dgm:spPr/>
    </dgm:pt>
    <dgm:pt modelId="{68596676-AD1B-AA41-A472-BD0A03D6261D}" type="pres">
      <dgm:prSet presAssocID="{E8134010-DCDC-CD4A-B4ED-F029F95CE8CC}" presName="accent_2" presStyleCnt="0"/>
      <dgm:spPr/>
    </dgm:pt>
    <dgm:pt modelId="{A92CD8F3-88D7-9A4C-A0E8-EBABDE30C38A}" type="pres">
      <dgm:prSet presAssocID="{E8134010-DCDC-CD4A-B4ED-F029F95CE8CC}" presName="accentRepeatNode" presStyleLbl="solidFgAcc1" presStyleIdx="1" presStyleCnt="3" custScaleX="71178" custScaleY="71178"/>
      <dgm:spPr>
        <a:ln w="15875">
          <a:solidFill>
            <a:schemeClr val="accent1"/>
          </a:solidFill>
        </a:ln>
      </dgm:spPr>
    </dgm:pt>
    <dgm:pt modelId="{54155F23-81BF-714C-882C-C3757AC15388}" type="pres">
      <dgm:prSet presAssocID="{D9EFC57D-EEBB-C744-ABEB-910FF9733953}" presName="text_3" presStyleLbl="node1" presStyleIdx="2" presStyleCnt="3">
        <dgm:presLayoutVars>
          <dgm:bulletEnabled val="1"/>
        </dgm:presLayoutVars>
      </dgm:prSet>
      <dgm:spPr/>
    </dgm:pt>
    <dgm:pt modelId="{EFE0A5D5-3667-2345-87C6-700D09AE74BC}" type="pres">
      <dgm:prSet presAssocID="{D9EFC57D-EEBB-C744-ABEB-910FF9733953}" presName="accent_3" presStyleCnt="0"/>
      <dgm:spPr/>
    </dgm:pt>
    <dgm:pt modelId="{5016C248-43FB-214E-A7D2-9C71C65E3D37}" type="pres">
      <dgm:prSet presAssocID="{D9EFC57D-EEBB-C744-ABEB-910FF9733953}" presName="accentRepeatNode" presStyleLbl="solidFgAcc1" presStyleIdx="2" presStyleCnt="3" custScaleX="71178" custScaleY="71178"/>
      <dgm:spPr>
        <a:ln w="15875">
          <a:solidFill>
            <a:schemeClr val="accent1"/>
          </a:solidFill>
        </a:ln>
      </dgm:spPr>
    </dgm:pt>
  </dgm:ptLst>
  <dgm:cxnLst>
    <dgm:cxn modelId="{E603E51A-AF73-4CC4-BB6C-120E6177E2E6}" type="presOf" srcId="{CD1B3202-5E8E-0148-B818-7D2F2A2F44D4}" destId="{115A89F6-5050-914E-AEDD-607CCC8FF63C}" srcOrd="0" destOrd="0" presId="urn:microsoft.com/office/officeart/2008/layout/VerticalCurvedList"/>
    <dgm:cxn modelId="{C363C524-EDAE-448E-B85D-E51B7CB6F219}" type="presOf" srcId="{72735EF2-222C-6046-AD8B-7FDA25BCFE6E}" destId="{7C4B2924-84DE-6E44-BF88-B3BAD7A22551}" srcOrd="0" destOrd="0" presId="urn:microsoft.com/office/officeart/2008/layout/VerticalCurvedList"/>
    <dgm:cxn modelId="{190AB948-4EFA-4EB8-8A2E-985E0625FDC8}" type="presOf" srcId="{CE2D58A3-7CF4-8846-8E43-3D96B2849368}" destId="{C6ECB8B4-05AE-B944-84F5-08A18D44ECF9}" srcOrd="0" destOrd="0" presId="urn:microsoft.com/office/officeart/2008/layout/VerticalCurvedList"/>
    <dgm:cxn modelId="{A13F6783-8392-4649-8AA3-59ED37FF9891}" srcId="{CE2D58A3-7CF4-8846-8E43-3D96B2849368}" destId="{72735EF2-222C-6046-AD8B-7FDA25BCFE6E}" srcOrd="0" destOrd="0" parTransId="{8036591C-3D5E-564D-B004-C4FD6CD41F36}" sibTransId="{CD1B3202-5E8E-0148-B818-7D2F2A2F44D4}"/>
    <dgm:cxn modelId="{B70016DD-1FF3-8244-93F5-475D9AEECD2D}" srcId="{CE2D58A3-7CF4-8846-8E43-3D96B2849368}" destId="{D9EFC57D-EEBB-C744-ABEB-910FF9733953}" srcOrd="2" destOrd="0" parTransId="{BB68E3B4-839E-5B41-9EEF-89E9B5217B53}" sibTransId="{03661D0B-C04D-D54F-8569-5CEA69EE9DF8}"/>
    <dgm:cxn modelId="{F6074BEB-D571-4164-8CB5-B4EC6D3313B8}" type="presOf" srcId="{E8134010-DCDC-CD4A-B4ED-F029F95CE8CC}" destId="{A60D9691-97D6-974C-B208-6B01448EC1FA}" srcOrd="0" destOrd="0" presId="urn:microsoft.com/office/officeart/2008/layout/VerticalCurvedList"/>
    <dgm:cxn modelId="{4F1350F3-0923-4FE8-A437-92F65A4D2068}" type="presOf" srcId="{D9EFC57D-EEBB-C744-ABEB-910FF9733953}" destId="{54155F23-81BF-714C-882C-C3757AC15388}" srcOrd="0" destOrd="0" presId="urn:microsoft.com/office/officeart/2008/layout/VerticalCurvedList"/>
    <dgm:cxn modelId="{42B956FB-952C-5147-B2F1-24BCE8533BD6}" srcId="{CE2D58A3-7CF4-8846-8E43-3D96B2849368}" destId="{E8134010-DCDC-CD4A-B4ED-F029F95CE8CC}" srcOrd="1" destOrd="0" parTransId="{34337CED-1366-9147-B7F4-1EFB1724CAD5}" sibTransId="{17479829-828E-ED49-BE43-2D1152C45962}"/>
    <dgm:cxn modelId="{4BEC6B24-5DEC-4D4C-ABCE-5C87581CBB1E}" type="presParOf" srcId="{C6ECB8B4-05AE-B944-84F5-08A18D44ECF9}" destId="{40640C49-E337-5742-BF94-6E989BA842F6}" srcOrd="0" destOrd="0" presId="urn:microsoft.com/office/officeart/2008/layout/VerticalCurvedList"/>
    <dgm:cxn modelId="{746C9045-CAA8-43EB-B1A7-8646C17DAF94}" type="presParOf" srcId="{40640C49-E337-5742-BF94-6E989BA842F6}" destId="{478F097E-0E96-F446-8265-9A3856C33AC1}" srcOrd="0" destOrd="0" presId="urn:microsoft.com/office/officeart/2008/layout/VerticalCurvedList"/>
    <dgm:cxn modelId="{BB1A5919-77E3-4588-8581-B2FB94C47296}" type="presParOf" srcId="{478F097E-0E96-F446-8265-9A3856C33AC1}" destId="{F6355851-B072-E148-8F7F-81C0AFE90C21}" srcOrd="0" destOrd="0" presId="urn:microsoft.com/office/officeart/2008/layout/VerticalCurvedList"/>
    <dgm:cxn modelId="{E72A187F-DECA-484B-930F-5D3C42A8DC2B}" type="presParOf" srcId="{478F097E-0E96-F446-8265-9A3856C33AC1}" destId="{115A89F6-5050-914E-AEDD-607CCC8FF63C}" srcOrd="1" destOrd="0" presId="urn:microsoft.com/office/officeart/2008/layout/VerticalCurvedList"/>
    <dgm:cxn modelId="{A274AA0C-73DC-4468-B6F0-1F38B1FE14CF}" type="presParOf" srcId="{478F097E-0E96-F446-8265-9A3856C33AC1}" destId="{5791BA29-0788-8140-9750-3303474FB2B0}" srcOrd="2" destOrd="0" presId="urn:microsoft.com/office/officeart/2008/layout/VerticalCurvedList"/>
    <dgm:cxn modelId="{7CB35E66-8BB3-4E33-93FF-181F7C4718BB}" type="presParOf" srcId="{478F097E-0E96-F446-8265-9A3856C33AC1}" destId="{2B8E691E-F4B2-2847-BEE3-AA145A7785AB}" srcOrd="3" destOrd="0" presId="urn:microsoft.com/office/officeart/2008/layout/VerticalCurvedList"/>
    <dgm:cxn modelId="{778E80EF-1726-45AD-B607-5573A2325C77}" type="presParOf" srcId="{40640C49-E337-5742-BF94-6E989BA842F6}" destId="{7C4B2924-84DE-6E44-BF88-B3BAD7A22551}" srcOrd="1" destOrd="0" presId="urn:microsoft.com/office/officeart/2008/layout/VerticalCurvedList"/>
    <dgm:cxn modelId="{AB871FC5-6318-4916-B362-02EA2CFD9E59}" type="presParOf" srcId="{40640C49-E337-5742-BF94-6E989BA842F6}" destId="{8A9264BF-9E30-E34C-AD6F-298D9B6562AF}" srcOrd="2" destOrd="0" presId="urn:microsoft.com/office/officeart/2008/layout/VerticalCurvedList"/>
    <dgm:cxn modelId="{C2D48499-0F69-4386-9375-8635B9FF909B}" type="presParOf" srcId="{8A9264BF-9E30-E34C-AD6F-298D9B6562AF}" destId="{AD37471A-1F11-4448-9E87-59A24980F964}" srcOrd="0" destOrd="0" presId="urn:microsoft.com/office/officeart/2008/layout/VerticalCurvedList"/>
    <dgm:cxn modelId="{F8C78981-9A61-47DC-BFB5-B4D2EF33430D}" type="presParOf" srcId="{40640C49-E337-5742-BF94-6E989BA842F6}" destId="{A60D9691-97D6-974C-B208-6B01448EC1FA}" srcOrd="3" destOrd="0" presId="urn:microsoft.com/office/officeart/2008/layout/VerticalCurvedList"/>
    <dgm:cxn modelId="{2D7EEDF8-DC6C-4839-ABF7-1DEB952F1EEA}" type="presParOf" srcId="{40640C49-E337-5742-BF94-6E989BA842F6}" destId="{68596676-AD1B-AA41-A472-BD0A03D6261D}" srcOrd="4" destOrd="0" presId="urn:microsoft.com/office/officeart/2008/layout/VerticalCurvedList"/>
    <dgm:cxn modelId="{545B066A-AF21-4FEC-BBA5-5D17430E9A11}" type="presParOf" srcId="{68596676-AD1B-AA41-A472-BD0A03D6261D}" destId="{A92CD8F3-88D7-9A4C-A0E8-EBABDE30C38A}" srcOrd="0" destOrd="0" presId="urn:microsoft.com/office/officeart/2008/layout/VerticalCurvedList"/>
    <dgm:cxn modelId="{A1BC0515-6E49-45D1-8D59-1A2B1CF68305}" type="presParOf" srcId="{40640C49-E337-5742-BF94-6E989BA842F6}" destId="{54155F23-81BF-714C-882C-C3757AC15388}" srcOrd="5" destOrd="0" presId="urn:microsoft.com/office/officeart/2008/layout/VerticalCurvedList"/>
    <dgm:cxn modelId="{C0FA606D-7571-463C-A969-D213A93C63D2}" type="presParOf" srcId="{40640C49-E337-5742-BF94-6E989BA842F6}" destId="{EFE0A5D5-3667-2345-87C6-700D09AE74BC}" srcOrd="6" destOrd="0" presId="urn:microsoft.com/office/officeart/2008/layout/VerticalCurvedList"/>
    <dgm:cxn modelId="{F785E5BF-68F2-4BBA-84CE-475EC48FAF39}" type="presParOf" srcId="{EFE0A5D5-3667-2345-87C6-700D09AE74BC}" destId="{5016C248-43FB-214E-A7D2-9C71C65E3D37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A89F6-5050-914E-AEDD-607CCC8FF63C}">
      <dsp:nvSpPr>
        <dsp:cNvPr id="0" name=""/>
        <dsp:cNvSpPr/>
      </dsp:nvSpPr>
      <dsp:spPr>
        <a:xfrm>
          <a:off x="-4116412" y="-631751"/>
          <a:ext cx="4905078" cy="4905078"/>
        </a:xfrm>
        <a:prstGeom prst="blockArc">
          <a:avLst>
            <a:gd name="adj1" fmla="val 18900000"/>
            <a:gd name="adj2" fmla="val 2700000"/>
            <a:gd name="adj3" fmla="val 44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B2924-84DE-6E44-BF88-B3BAD7A22551}">
      <dsp:nvSpPr>
        <dsp:cNvPr id="0" name=""/>
        <dsp:cNvSpPr/>
      </dsp:nvSpPr>
      <dsp:spPr>
        <a:xfrm>
          <a:off x="507189" y="364157"/>
          <a:ext cx="5128442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脑网络是一个复杂的大图，人脑中含有上百亿个神经元</a:t>
          </a:r>
          <a:r>
            <a:rPr lang="en-US" altLang="zh-CN" sz="1600" b="0" kern="1200" cap="none" spc="0" dirty="0">
              <a:ln w="0"/>
              <a:effectLst/>
              <a:latin typeface="+mn-ea"/>
              <a:ea typeface="+mn-ea"/>
            </a:rPr>
            <a:t>(</a:t>
          </a: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顶点</a:t>
          </a:r>
          <a:r>
            <a:rPr lang="en-US" altLang="en-US" sz="1600" b="0" kern="1200" cap="none" spc="0" dirty="0">
              <a:ln w="0"/>
              <a:effectLst/>
              <a:latin typeface="+mn-ea"/>
              <a:ea typeface="+mn-ea"/>
            </a:rPr>
            <a:t>)</a:t>
          </a: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，它们之间的连接</a:t>
          </a:r>
          <a:r>
            <a:rPr lang="en-US" altLang="en-US" sz="1600" b="0" kern="1200" cap="none" spc="0" dirty="0">
              <a:ln w="0"/>
              <a:effectLst/>
              <a:latin typeface="+mn-ea"/>
              <a:ea typeface="+mn-ea"/>
            </a:rPr>
            <a:t>(</a:t>
          </a: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边</a:t>
          </a:r>
          <a:r>
            <a:rPr lang="en-US" altLang="en-US" sz="1600" b="0" kern="1200" cap="none" spc="0" dirty="0">
              <a:ln w="0"/>
              <a:effectLst/>
              <a:latin typeface="+mn-ea"/>
              <a:ea typeface="+mn-ea"/>
            </a:rPr>
            <a:t>)</a:t>
          </a: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规模可达数万亿</a:t>
          </a:r>
        </a:p>
      </dsp:txBody>
      <dsp:txXfrm>
        <a:off x="507189" y="364157"/>
        <a:ext cx="5128442" cy="728315"/>
      </dsp:txXfrm>
    </dsp:sp>
    <dsp:sp modelId="{AD37471A-1F11-4448-9E87-59A24980F964}">
      <dsp:nvSpPr>
        <dsp:cNvPr id="0" name=""/>
        <dsp:cNvSpPr/>
      </dsp:nvSpPr>
      <dsp:spPr>
        <a:xfrm>
          <a:off x="191647" y="4041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60D9691-97D6-974C-B208-6B01448EC1FA}">
      <dsp:nvSpPr>
        <dsp:cNvPr id="0" name=""/>
        <dsp:cNvSpPr/>
      </dsp:nvSpPr>
      <dsp:spPr>
        <a:xfrm>
          <a:off x="771932" y="1456630"/>
          <a:ext cx="4863699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不同区域具有不同统计特性。</a:t>
          </a:r>
          <a:r>
            <a:rPr lang="zh-CN" sz="1600" kern="1200" dirty="0"/>
            <a:t>例如</a:t>
          </a:r>
          <a:r>
            <a:rPr lang="zh-CN" altLang="en-US" sz="1600" kern="1200" dirty="0"/>
            <a:t>，</a:t>
          </a:r>
          <a:r>
            <a:rPr lang="en-US" altLang="zh-CN" sz="1600" kern="1200" dirty="0" err="1"/>
            <a:t>Brodmann</a:t>
          </a:r>
          <a:r>
            <a:rPr lang="zh-CN" altLang="en-US" sz="1600" kern="1200" dirty="0"/>
            <a:t>分区将大脑分为</a:t>
          </a:r>
          <a:r>
            <a:rPr lang="en-US" altLang="zh-CN" sz="1600" kern="1200" dirty="0"/>
            <a:t>52</a:t>
          </a:r>
          <a:r>
            <a:rPr lang="zh-CN" altLang="en-US" sz="1600" kern="1200" dirty="0"/>
            <a:t>个分区，每个分区都有不同的细胞纤维分布</a:t>
          </a:r>
          <a:endParaRPr lang="zh-CN" altLang="en-US" sz="16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771932" y="1456630"/>
        <a:ext cx="4863699" cy="728315"/>
      </dsp:txXfrm>
    </dsp:sp>
    <dsp:sp modelId="{A92CD8F3-88D7-9A4C-A0E8-EBABDE30C38A}">
      <dsp:nvSpPr>
        <dsp:cNvPr id="0" name=""/>
        <dsp:cNvSpPr/>
      </dsp:nvSpPr>
      <dsp:spPr>
        <a:xfrm>
          <a:off x="447932" y="1496787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4155F23-81BF-714C-882C-C3757AC15388}">
      <dsp:nvSpPr>
        <dsp:cNvPr id="0" name=""/>
        <dsp:cNvSpPr/>
      </dsp:nvSpPr>
      <dsp:spPr>
        <a:xfrm>
          <a:off x="507189" y="2549103"/>
          <a:ext cx="5128442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脑功能网络符合小世界特征，功能越发达网络区域越稠密。例如，第一躯体运动区和运动前区（</a:t>
          </a:r>
          <a:r>
            <a:rPr lang="en-US" altLang="zh-CN" sz="1600" kern="1200" dirty="0"/>
            <a:t>4</a:t>
          </a:r>
          <a:r>
            <a:rPr lang="zh-CN" altLang="en-US" sz="1600" kern="1200" dirty="0"/>
            <a:t>区和</a:t>
          </a:r>
          <a:r>
            <a:rPr lang="en-US" altLang="zh-CN" sz="1600" kern="1200" dirty="0"/>
            <a:t>6</a:t>
          </a:r>
          <a:r>
            <a:rPr lang="zh-CN" altLang="en-US" sz="1600" kern="1200" dirty="0"/>
            <a:t>区）总神经元数量占全体的</a:t>
          </a:r>
          <a:r>
            <a:rPr lang="en-US" altLang="zh-CN" sz="1600" kern="1200" dirty="0"/>
            <a:t>68%</a:t>
          </a:r>
          <a:endParaRPr lang="zh-CN" altLang="en-US" sz="16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507189" y="2549103"/>
        <a:ext cx="5128442" cy="728315"/>
      </dsp:txXfrm>
    </dsp:sp>
    <dsp:sp modelId="{5016C248-43FB-214E-A7D2-9C71C65E3D37}">
      <dsp:nvSpPr>
        <dsp:cNvPr id="0" name=""/>
        <dsp:cNvSpPr/>
      </dsp:nvSpPr>
      <dsp:spPr>
        <a:xfrm>
          <a:off x="183189" y="25892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A89F6-5050-914E-AEDD-607CCC8FF63C}">
      <dsp:nvSpPr>
        <dsp:cNvPr id="0" name=""/>
        <dsp:cNvSpPr/>
      </dsp:nvSpPr>
      <dsp:spPr>
        <a:xfrm>
          <a:off x="-4116412" y="-631751"/>
          <a:ext cx="4905078" cy="4905078"/>
        </a:xfrm>
        <a:prstGeom prst="blockArc">
          <a:avLst>
            <a:gd name="adj1" fmla="val 18900000"/>
            <a:gd name="adj2" fmla="val 2700000"/>
            <a:gd name="adj3" fmla="val 44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B2924-84DE-6E44-BF88-B3BAD7A22551}">
      <dsp:nvSpPr>
        <dsp:cNvPr id="0" name=""/>
        <dsp:cNvSpPr/>
      </dsp:nvSpPr>
      <dsp:spPr>
        <a:xfrm>
          <a:off x="507189" y="364157"/>
          <a:ext cx="5128695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cap="none" spc="0" dirty="0">
              <a:ln w="0"/>
              <a:effectLst/>
              <a:latin typeface="Times New Roman" charset="0"/>
              <a:cs typeface="Times New Roman" charset="0"/>
            </a:rPr>
            <a:t>知识图谱是结构化的语义知识库，以符号形式描述物理世界中的概念及其相互关系，现</a:t>
          </a:r>
          <a:r>
            <a:rPr lang="en-US" altLang="en-US" sz="1600" b="0" kern="1200" cap="none" spc="0" dirty="0">
              <a:ln w="0"/>
              <a:effectLst/>
              <a:latin typeface="Times New Roman" charset="0"/>
              <a:ea typeface="Times New Roman" charset="0"/>
              <a:cs typeface="Times New Roman" charset="0"/>
            </a:rPr>
            <a:t>Google</a:t>
          </a: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知识图谱规模达到数十亿</a:t>
          </a:r>
        </a:p>
      </dsp:txBody>
      <dsp:txXfrm>
        <a:off x="507189" y="364157"/>
        <a:ext cx="5128695" cy="728315"/>
      </dsp:txXfrm>
    </dsp:sp>
    <dsp:sp modelId="{AD37471A-1F11-4448-9E87-59A24980F964}">
      <dsp:nvSpPr>
        <dsp:cNvPr id="0" name=""/>
        <dsp:cNvSpPr/>
      </dsp:nvSpPr>
      <dsp:spPr>
        <a:xfrm>
          <a:off x="191647" y="4041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60D9691-97D6-974C-B208-6B01448EC1FA}">
      <dsp:nvSpPr>
        <dsp:cNvPr id="0" name=""/>
        <dsp:cNvSpPr/>
      </dsp:nvSpPr>
      <dsp:spPr>
        <a:xfrm>
          <a:off x="771932" y="1456630"/>
          <a:ext cx="4863952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知识图谱中实体描述包含文本、图片等复杂数据。例如，医学知识图谱中的病例包含不同的病情描述文本及</a:t>
          </a:r>
          <a:r>
            <a:rPr lang="en-US" sz="1600" b="0" i="0" kern="1200" dirty="0"/>
            <a:t>X</a:t>
          </a:r>
          <a:r>
            <a:rPr lang="zh-CN" altLang="en-US" sz="1600" b="0" i="0" kern="1200" dirty="0"/>
            <a:t>线检查图片等</a:t>
          </a:r>
          <a:endParaRPr lang="zh-CN" altLang="en-US" sz="14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771932" y="1456630"/>
        <a:ext cx="4863952" cy="728315"/>
      </dsp:txXfrm>
    </dsp:sp>
    <dsp:sp modelId="{A92CD8F3-88D7-9A4C-A0E8-EBABDE30C38A}">
      <dsp:nvSpPr>
        <dsp:cNvPr id="0" name=""/>
        <dsp:cNvSpPr/>
      </dsp:nvSpPr>
      <dsp:spPr>
        <a:xfrm>
          <a:off x="447932" y="1496787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CB73B31-BACE-4424-AAE6-3F7162A013E2}">
      <dsp:nvSpPr>
        <dsp:cNvPr id="0" name=""/>
        <dsp:cNvSpPr/>
      </dsp:nvSpPr>
      <dsp:spPr>
        <a:xfrm>
          <a:off x="507189" y="2549103"/>
          <a:ext cx="5128695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顶点、边、子图的关联数据非常复杂。</a:t>
          </a:r>
          <a:r>
            <a:rPr lang="zh-CN" sz="1600" kern="1200" dirty="0"/>
            <a:t>顶点和边上的属性和标签</a:t>
          </a:r>
          <a:r>
            <a:rPr lang="zh-CN" altLang="en-US" sz="1600" kern="1200" dirty="0"/>
            <a:t>值</a:t>
          </a:r>
          <a:r>
            <a:rPr lang="zh-CN" sz="1600" kern="1200" dirty="0"/>
            <a:t>有多样性</a:t>
          </a:r>
          <a:r>
            <a:rPr lang="zh-CN" altLang="en-US" sz="1600" kern="1200" dirty="0"/>
            <a:t>，且在匹配这些属性和标签的子图之间，</a:t>
          </a:r>
          <a:r>
            <a:rPr lang="zh-CN" sz="1600" kern="1200" dirty="0"/>
            <a:t>统计特征差别巨大</a:t>
          </a:r>
          <a:endParaRPr lang="zh-CN" altLang="en-US" sz="14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507189" y="2549103"/>
        <a:ext cx="5128695" cy="728315"/>
      </dsp:txXfrm>
    </dsp:sp>
    <dsp:sp modelId="{EB5F7B0D-07AA-4BCE-83DB-3F26B2656B87}">
      <dsp:nvSpPr>
        <dsp:cNvPr id="0" name=""/>
        <dsp:cNvSpPr/>
      </dsp:nvSpPr>
      <dsp:spPr>
        <a:xfrm>
          <a:off x="183189" y="25892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A89F6-5050-914E-AEDD-607CCC8FF63C}">
      <dsp:nvSpPr>
        <dsp:cNvPr id="0" name=""/>
        <dsp:cNvSpPr/>
      </dsp:nvSpPr>
      <dsp:spPr>
        <a:xfrm>
          <a:off x="-4116412" y="-631751"/>
          <a:ext cx="4905078" cy="4905078"/>
        </a:xfrm>
        <a:prstGeom prst="blockArc">
          <a:avLst>
            <a:gd name="adj1" fmla="val 18900000"/>
            <a:gd name="adj2" fmla="val 2700000"/>
            <a:gd name="adj3" fmla="val 44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B2924-84DE-6E44-BF88-B3BAD7A22551}">
      <dsp:nvSpPr>
        <dsp:cNvPr id="0" name=""/>
        <dsp:cNvSpPr/>
      </dsp:nvSpPr>
      <dsp:spPr>
        <a:xfrm>
          <a:off x="507189" y="364157"/>
          <a:ext cx="5128695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物联网络是任何物品与物品之间进行信息交换和通信的网络，现最大规模达到百亿</a:t>
          </a:r>
        </a:p>
      </dsp:txBody>
      <dsp:txXfrm>
        <a:off x="507189" y="364157"/>
        <a:ext cx="5128695" cy="728315"/>
      </dsp:txXfrm>
    </dsp:sp>
    <dsp:sp modelId="{AD37471A-1F11-4448-9E87-59A24980F964}">
      <dsp:nvSpPr>
        <dsp:cNvPr id="0" name=""/>
        <dsp:cNvSpPr/>
      </dsp:nvSpPr>
      <dsp:spPr>
        <a:xfrm>
          <a:off x="191647" y="4041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60D9691-97D6-974C-B208-6B01448EC1FA}">
      <dsp:nvSpPr>
        <dsp:cNvPr id="0" name=""/>
        <dsp:cNvSpPr/>
      </dsp:nvSpPr>
      <dsp:spPr>
        <a:xfrm>
          <a:off x="771932" y="1456630"/>
          <a:ext cx="4863952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cap="none" spc="0" dirty="0">
              <a:ln w="0"/>
              <a:effectLst/>
              <a:latin typeface="+mn-ea"/>
              <a:ea typeface="+mn-ea"/>
            </a:rPr>
            <a:t>现代物联网络还在飞速扩大，每天都有新的物联设备加入到物联网中，同时也有大量设备衰败淘汰，</a:t>
          </a:r>
          <a:r>
            <a:rPr lang="zh-CN" sz="1600" kern="1200" dirty="0"/>
            <a:t>这</a:t>
          </a:r>
          <a:r>
            <a:rPr lang="zh-CN" altLang="en-US" sz="1600" kern="1200" dirty="0"/>
            <a:t>将</a:t>
          </a:r>
          <a:r>
            <a:rPr lang="zh-CN" sz="1600" kern="1200" dirty="0"/>
            <a:t>导致网络拓扑结构的深度变化</a:t>
          </a:r>
          <a:endParaRPr lang="zh-CN" altLang="en-US" sz="16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771932" y="1456630"/>
        <a:ext cx="4863952" cy="728315"/>
      </dsp:txXfrm>
    </dsp:sp>
    <dsp:sp modelId="{A92CD8F3-88D7-9A4C-A0E8-EBABDE30C38A}">
      <dsp:nvSpPr>
        <dsp:cNvPr id="0" name=""/>
        <dsp:cNvSpPr/>
      </dsp:nvSpPr>
      <dsp:spPr>
        <a:xfrm>
          <a:off x="447932" y="1496787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4155F23-81BF-714C-882C-C3757AC15388}">
      <dsp:nvSpPr>
        <dsp:cNvPr id="0" name=""/>
        <dsp:cNvSpPr/>
      </dsp:nvSpPr>
      <dsp:spPr>
        <a:xfrm>
          <a:off x="507189" y="2549103"/>
          <a:ext cx="5128695" cy="7283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8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拓扑结构随时间变化而快速变化。例如，传感</a:t>
          </a:r>
          <a:r>
            <a:rPr kumimoji="0" lang="en-US" altLang="zh-CN" sz="1600" b="0" kern="120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网络中局部</a:t>
          </a: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区域</a:t>
          </a:r>
          <a:r>
            <a:rPr kumimoji="0" lang="en-US" altLang="zh-CN" sz="1600" b="0" kern="120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突发信号中断造成</a:t>
          </a:r>
          <a:r>
            <a:rPr kumimoji="0" lang="zh-CN" altLang="en-US" sz="1600" b="0" kern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大面积网络</a:t>
          </a:r>
          <a:r>
            <a:rPr kumimoji="0" lang="en-US" altLang="zh-CN" sz="1600" b="0" kern="1200" spc="-1" dirty="0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rPr>
            <a:t>瘫痪</a:t>
          </a:r>
          <a:endParaRPr lang="zh-CN" altLang="en-US" sz="1600" b="0" kern="1200" cap="none" spc="0" dirty="0">
            <a:ln w="0"/>
            <a:effectLst/>
            <a:latin typeface="+mn-ea"/>
            <a:ea typeface="+mn-ea"/>
          </a:endParaRPr>
        </a:p>
      </dsp:txBody>
      <dsp:txXfrm>
        <a:off x="507189" y="2549103"/>
        <a:ext cx="5128695" cy="728315"/>
      </dsp:txXfrm>
    </dsp:sp>
    <dsp:sp modelId="{5016C248-43FB-214E-A7D2-9C71C65E3D37}">
      <dsp:nvSpPr>
        <dsp:cNvPr id="0" name=""/>
        <dsp:cNvSpPr/>
      </dsp:nvSpPr>
      <dsp:spPr>
        <a:xfrm>
          <a:off x="183189" y="2589260"/>
          <a:ext cx="648000" cy="648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D666D5D4-C119-49D7-BA2C-46093DB5152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722E37B7-A9EC-47D9-985A-5914DB8AB36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AE770BC-330B-47EC-9066-6D3698DB38D0}" type="slidenum">
              <a:rPr lang="zh-CN" altLang="en-US" sz="1200" b="0"/>
              <a:pPr/>
              <a:t>12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4229212-F20D-4509-A326-D556ECD01065}" type="slidenum">
              <a:rPr lang="zh-CN" altLang="en-US" sz="1200" b="0"/>
              <a:pPr/>
              <a:t>13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89C00DD-2933-4905-B3BC-E5829794E2AC}" type="slidenum">
              <a:rPr lang="zh-CN" altLang="en-US" sz="1200" b="0"/>
              <a:pPr/>
              <a:t>14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B6CB683-0D39-4B3B-A578-3C0C9104BC19}" type="slidenum">
              <a:rPr lang="zh-CN" altLang="en-US" sz="1200" b="0"/>
              <a:pPr/>
              <a:t>15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BD3976F-76F6-4C7B-BF67-14DF0B54A827}" type="slidenum">
              <a:rPr lang="zh-CN" altLang="en-US" sz="1200" b="0"/>
              <a:pPr/>
              <a:t>16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64D6E9D-F4B8-4808-A084-C1FF9CF6F361}" type="slidenum">
              <a:rPr lang="zh-CN" altLang="en-US" sz="1200" b="0"/>
              <a:pPr/>
              <a:t>17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608CDB5-FD9D-465A-811B-6F71A3691FEE}" type="slidenum">
              <a:rPr lang="zh-CN" altLang="en-US" sz="1200" b="0"/>
              <a:pPr/>
              <a:t>18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7F1E33F-DCC3-44FE-B398-3DADA8149074}" type="slidenum">
              <a:rPr lang="zh-CN" altLang="en-US" sz="1200" b="0"/>
              <a:pPr/>
              <a:t>19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0DD872-A1DC-491F-A3BE-31F6976094E1}" type="slidenum">
              <a:rPr lang="zh-CN" altLang="en-US" sz="1200" b="0"/>
              <a:pPr/>
              <a:t>20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34FA76-6B19-44C9-BC7D-C48BCCA96684}" type="slidenum">
              <a:rPr lang="zh-CN" altLang="en-US" sz="1200" b="0"/>
              <a:pPr/>
              <a:t>21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1E239F9-24C0-40E8-8DBE-68CFF62D32AF}" type="slidenum">
              <a:rPr lang="zh-CN" altLang="en-US" sz="1200" b="0"/>
              <a:pPr/>
              <a:t>4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局部特征多样性</a:t>
            </a:r>
            <a:endParaRPr lang="en-US" altLang="zh-CN"/>
          </a:p>
          <a:p>
            <a:pPr lvl="1"/>
            <a:r>
              <a:rPr lang="zh-CN" altLang="en-US"/>
              <a:t>一张大图里面，不同区域统计特征不一样</a:t>
            </a:r>
            <a:endParaRPr lang="en-US" altLang="zh-CN"/>
          </a:p>
          <a:p>
            <a:r>
              <a:rPr lang="zh-CN" altLang="en-US"/>
              <a:t>数据关联复杂性</a:t>
            </a:r>
            <a:endParaRPr lang="en-US" altLang="zh-CN"/>
          </a:p>
          <a:p>
            <a:pPr lvl="1"/>
            <a:r>
              <a:rPr lang="zh-CN" altLang="en-US"/>
              <a:t>节点、边、子图结构 关联复杂数据类型</a:t>
            </a:r>
            <a:endParaRPr lang="en-US" altLang="zh-CN"/>
          </a:p>
          <a:p>
            <a:pPr lvl="1"/>
            <a:r>
              <a:rPr lang="zh-CN" altLang="en-US"/>
              <a:t>变化频繁</a:t>
            </a:r>
            <a:endParaRPr lang="en-US" altLang="zh-CN"/>
          </a:p>
          <a:p>
            <a:pPr lvl="1"/>
            <a:r>
              <a:rPr lang="zh-CN" altLang="en-US"/>
              <a:t>主要空间角度</a:t>
            </a:r>
            <a:endParaRPr lang="en-US" altLang="zh-CN"/>
          </a:p>
          <a:p>
            <a:r>
              <a:rPr lang="zh-CN" altLang="en-US"/>
              <a:t>拓扑结构时变性</a:t>
            </a:r>
            <a:endParaRPr lang="en-US" altLang="zh-CN"/>
          </a:p>
          <a:p>
            <a:pPr lvl="1"/>
            <a:r>
              <a:rPr lang="zh-CN" altLang="en-US"/>
              <a:t>点，边的变化</a:t>
            </a:r>
            <a:r>
              <a:rPr lang="en-US" altLang="zh-CN"/>
              <a:t>-&gt;</a:t>
            </a:r>
            <a:r>
              <a:rPr lang="zh-CN" altLang="en-US"/>
              <a:t>拓扑结构的变化</a:t>
            </a:r>
            <a:endParaRPr lang="en-US" altLang="zh-CN"/>
          </a:p>
          <a:p>
            <a:pPr lvl="1"/>
            <a:r>
              <a:rPr lang="zh-CN" altLang="en-US"/>
              <a:t>随时间变化，包括实时变化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8289E53-A160-4BB5-A1C0-6C001A86A027}" type="slidenum">
              <a:rPr lang="zh-CN" altLang="en-US" sz="1200" b="0"/>
              <a:pPr/>
              <a:t>22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局部特征多样性</a:t>
            </a:r>
            <a:endParaRPr lang="en-US" altLang="zh-CN"/>
          </a:p>
          <a:p>
            <a:pPr lvl="1"/>
            <a:r>
              <a:rPr lang="zh-CN" altLang="en-US"/>
              <a:t>一张大图里面，不同区域统计特征不一样</a:t>
            </a:r>
            <a:endParaRPr lang="en-US" altLang="zh-CN"/>
          </a:p>
          <a:p>
            <a:r>
              <a:rPr lang="zh-CN" altLang="en-US"/>
              <a:t>数据关联复杂性</a:t>
            </a:r>
            <a:endParaRPr lang="en-US" altLang="zh-CN"/>
          </a:p>
          <a:p>
            <a:pPr lvl="1"/>
            <a:r>
              <a:rPr lang="zh-CN" altLang="en-US"/>
              <a:t>节点、边、子图结构 关联复杂数据类型</a:t>
            </a:r>
            <a:endParaRPr lang="en-US" altLang="zh-CN"/>
          </a:p>
          <a:p>
            <a:pPr lvl="1"/>
            <a:r>
              <a:rPr lang="zh-CN" altLang="en-US"/>
              <a:t>变化频繁</a:t>
            </a:r>
            <a:endParaRPr lang="en-US" altLang="zh-CN"/>
          </a:p>
          <a:p>
            <a:pPr lvl="1"/>
            <a:r>
              <a:rPr lang="zh-CN" altLang="en-US"/>
              <a:t>主要空间角度</a:t>
            </a:r>
            <a:endParaRPr lang="en-US" altLang="zh-CN"/>
          </a:p>
          <a:p>
            <a:r>
              <a:rPr lang="zh-CN" altLang="en-US"/>
              <a:t>拓扑结构时变性</a:t>
            </a:r>
            <a:endParaRPr lang="en-US" altLang="zh-CN"/>
          </a:p>
          <a:p>
            <a:pPr lvl="1"/>
            <a:r>
              <a:rPr lang="zh-CN" altLang="en-US"/>
              <a:t>点，边的变化</a:t>
            </a:r>
            <a:r>
              <a:rPr lang="en-US" altLang="zh-CN"/>
              <a:t>-&gt;</a:t>
            </a:r>
            <a:r>
              <a:rPr lang="zh-CN" altLang="en-US"/>
              <a:t>拓扑结构的变化</a:t>
            </a:r>
            <a:endParaRPr lang="en-US" altLang="zh-CN"/>
          </a:p>
          <a:p>
            <a:pPr lvl="1"/>
            <a:r>
              <a:rPr lang="zh-CN" altLang="en-US"/>
              <a:t>随时间变化，包括实时变化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2BF417F-EB36-4CBB-B024-3657178FB92D}" type="slidenum">
              <a:rPr lang="zh-CN" altLang="en-US" sz="1200" b="0"/>
              <a:pPr/>
              <a:t>23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局部特征多样性</a:t>
            </a:r>
            <a:endParaRPr lang="en-US" altLang="zh-CN"/>
          </a:p>
          <a:p>
            <a:pPr lvl="1"/>
            <a:r>
              <a:rPr lang="zh-CN" altLang="en-US"/>
              <a:t>一张大图里面，不同区域统计特征不一样</a:t>
            </a:r>
            <a:endParaRPr lang="en-US" altLang="zh-CN"/>
          </a:p>
          <a:p>
            <a:r>
              <a:rPr lang="zh-CN" altLang="en-US"/>
              <a:t>数据关联复杂性</a:t>
            </a:r>
            <a:endParaRPr lang="en-US" altLang="zh-CN"/>
          </a:p>
          <a:p>
            <a:pPr lvl="1"/>
            <a:r>
              <a:rPr lang="zh-CN" altLang="en-US"/>
              <a:t>节点、边、子图结构 关联复杂数据类型</a:t>
            </a:r>
            <a:endParaRPr lang="en-US" altLang="zh-CN"/>
          </a:p>
          <a:p>
            <a:pPr lvl="1"/>
            <a:r>
              <a:rPr lang="zh-CN" altLang="en-US"/>
              <a:t>变化频繁</a:t>
            </a:r>
            <a:endParaRPr lang="en-US" altLang="zh-CN"/>
          </a:p>
          <a:p>
            <a:pPr lvl="1"/>
            <a:r>
              <a:rPr lang="zh-CN" altLang="en-US"/>
              <a:t>主要空间角度</a:t>
            </a:r>
            <a:endParaRPr lang="en-US" altLang="zh-CN"/>
          </a:p>
          <a:p>
            <a:r>
              <a:rPr lang="zh-CN" altLang="en-US"/>
              <a:t>拓扑结构时变性</a:t>
            </a:r>
            <a:endParaRPr lang="en-US" altLang="zh-CN"/>
          </a:p>
          <a:p>
            <a:pPr lvl="1"/>
            <a:r>
              <a:rPr lang="zh-CN" altLang="en-US"/>
              <a:t>点，边的变化</a:t>
            </a:r>
            <a:r>
              <a:rPr lang="en-US" altLang="zh-CN"/>
              <a:t>-&gt;</a:t>
            </a:r>
            <a:r>
              <a:rPr lang="zh-CN" altLang="en-US"/>
              <a:t>拓扑结构的变化</a:t>
            </a:r>
            <a:endParaRPr lang="en-US" altLang="zh-CN"/>
          </a:p>
          <a:p>
            <a:pPr lvl="1"/>
            <a:r>
              <a:rPr lang="zh-CN" altLang="en-US"/>
              <a:t>随时间变化，包括实时变化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69BD7C-E96E-4D09-9030-7C55EC1D35D9}" type="slidenum">
              <a:rPr lang="zh-CN" altLang="en-US" sz="1200" b="0"/>
              <a:pPr/>
              <a:t>24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EA42644-5E02-4FC1-9227-7EEA560B76A1}" type="slidenum">
              <a:rPr lang="zh-CN" altLang="en-US" b="0"/>
              <a:pPr algn="r" eaLnBrk="1" hangingPunct="1">
                <a:spcBef>
                  <a:spcPct val="0"/>
                </a:spcBef>
              </a:pPr>
              <a:t>26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A501CC-3133-439D-A9E4-D9897B3FA2DE}" type="slidenum">
              <a:rPr lang="zh-CN" altLang="en-US" b="0"/>
              <a:pPr algn="r" eaLnBrk="1" hangingPunct="1">
                <a:spcBef>
                  <a:spcPct val="0"/>
                </a:spcBef>
              </a:pPr>
              <a:t>27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3EE6698-640A-4895-9E54-3C1AB257CB99}" type="slidenum">
              <a:rPr lang="zh-CN" altLang="en-US" b="0"/>
              <a:pPr algn="r" eaLnBrk="1" hangingPunct="1">
                <a:spcBef>
                  <a:spcPct val="0"/>
                </a:spcBef>
              </a:pPr>
              <a:t>28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6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2724471-5795-418C-ADD6-D244DB1AC2C6}" type="slidenum">
              <a:rPr lang="zh-CN" altLang="en-US" b="0"/>
              <a:pPr algn="r" eaLnBrk="1" hangingPunct="1">
                <a:spcBef>
                  <a:spcPct val="0"/>
                </a:spcBef>
              </a:pPr>
              <a:t>29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A2DF26-AD4F-4A16-9238-9F0FF61748B4}" type="slidenum">
              <a:rPr lang="zh-CN" altLang="en-US" b="0"/>
              <a:pPr algn="r" eaLnBrk="1" hangingPunct="1">
                <a:spcBef>
                  <a:spcPct val="0"/>
                </a:spcBef>
              </a:pPr>
              <a:t>30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419F7B-2FE4-4059-A963-299A0329069F}" type="slidenum">
              <a:rPr lang="zh-CN" altLang="en-US" b="0"/>
              <a:pPr algn="r" eaLnBrk="1" hangingPunct="1">
                <a:spcBef>
                  <a:spcPct val="0"/>
                </a:spcBef>
              </a:pPr>
              <a:t>31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37A1597-FEB2-4DC7-9854-AE6926B3C638}" type="slidenum">
              <a:rPr lang="zh-CN" altLang="en-US" sz="1200" b="0"/>
              <a:pPr/>
              <a:t>5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2A49FD-923E-4F62-AE1D-33F3B535CE2C}" type="slidenum">
              <a:rPr lang="zh-CN" altLang="en-US" b="0"/>
              <a:pPr algn="r" eaLnBrk="1" hangingPunct="1">
                <a:spcBef>
                  <a:spcPct val="0"/>
                </a:spcBef>
              </a:pPr>
              <a:t>32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DF01D32-CDF7-4B5E-8C3E-D578273D787C}" type="slidenum">
              <a:rPr lang="zh-CN" altLang="en-US" b="0"/>
              <a:pPr algn="r" eaLnBrk="1" hangingPunct="1">
                <a:spcBef>
                  <a:spcPct val="0"/>
                </a:spcBef>
              </a:pPr>
              <a:t>33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ED7C6AB-4521-4E9B-8BEC-7A114045328C}" type="slidenum">
              <a:rPr lang="zh-CN" altLang="en-US" b="0"/>
              <a:pPr algn="r" eaLnBrk="1" hangingPunct="1">
                <a:spcBef>
                  <a:spcPct val="0"/>
                </a:spcBef>
              </a:pPr>
              <a:t>34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41FA5E5-E334-4277-A739-3530C9C80A22}" type="slidenum">
              <a:rPr lang="zh-CN" altLang="en-US" b="0"/>
              <a:pPr algn="r" eaLnBrk="1" hangingPunct="1">
                <a:spcBef>
                  <a:spcPct val="0"/>
                </a:spcBef>
              </a:pPr>
              <a:t>35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0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2A9D2DD-ED24-420F-A67E-18990DE9FE54}" type="slidenum">
              <a:rPr lang="zh-CN" altLang="en-US" b="0"/>
              <a:pPr algn="r" eaLnBrk="1" hangingPunct="1">
                <a:spcBef>
                  <a:spcPct val="0"/>
                </a:spcBef>
              </a:pPr>
              <a:t>36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86B22D8-F20F-40A9-AC37-E13EF41F4E13}" type="slidenum">
              <a:rPr lang="zh-CN" altLang="en-US" b="0"/>
              <a:pPr algn="r" eaLnBrk="1" hangingPunct="1">
                <a:spcBef>
                  <a:spcPct val="0"/>
                </a:spcBef>
              </a:pPr>
              <a:t>37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C43F8D6-17FB-48F6-B4C5-30A7F3A4E27F}" type="slidenum">
              <a:rPr lang="zh-CN" altLang="en-US" b="0"/>
              <a:pPr algn="r" eaLnBrk="1" hangingPunct="1">
                <a:spcBef>
                  <a:spcPct val="0"/>
                </a:spcBef>
              </a:pPr>
              <a:t>38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26DB71F-91B9-41E2-BF02-F83FB97F59D8}" type="slidenum">
              <a:rPr lang="zh-CN" altLang="en-US" b="0"/>
              <a:pPr algn="r" eaLnBrk="1" hangingPunct="1">
                <a:spcBef>
                  <a:spcPct val="0"/>
                </a:spcBef>
              </a:pPr>
              <a:t>39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996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4488921-CFEA-4550-B0E9-7078D8E2D755}" type="slidenum">
              <a:rPr lang="zh-CN" altLang="en-US" b="0"/>
              <a:pPr algn="r" eaLnBrk="1" hangingPunct="1">
                <a:spcBef>
                  <a:spcPct val="0"/>
                </a:spcBef>
              </a:pPr>
              <a:t>40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0BEE58-F50D-4EFB-8D4F-60FA79EC1633}" type="slidenum">
              <a:rPr lang="zh-CN" altLang="en-US" b="0"/>
              <a:pPr algn="r" eaLnBrk="1" hangingPunct="1">
                <a:spcBef>
                  <a:spcPct val="0"/>
                </a:spcBef>
              </a:pPr>
              <a:t>41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1EEAFC-16C0-4CCC-8D2A-E60BD9CA0029}" type="slidenum">
              <a:rPr lang="zh-CN" altLang="en-US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BD6F51-FF1D-42C9-89BB-9E728AC3B9A6}" type="slidenum">
              <a:rPr lang="zh-CN" altLang="en-US" b="0"/>
              <a:pPr algn="r" eaLnBrk="1" hangingPunct="1">
                <a:spcBef>
                  <a:spcPct val="0"/>
                </a:spcBef>
              </a:pPr>
              <a:t>42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A084936-D5EF-4F7E-8F6B-3AE7635821CF}" type="slidenum">
              <a:rPr lang="zh-CN" altLang="en-US" b="0"/>
              <a:pPr algn="r" eaLnBrk="1" hangingPunct="1">
                <a:spcBef>
                  <a:spcPct val="0"/>
                </a:spcBef>
              </a:pPr>
              <a:t>43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8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A2A69A-E8D6-43BB-91F9-229C7E1EE96F}" type="slidenum">
              <a:rPr lang="zh-CN" altLang="en-US" b="0"/>
              <a:pPr algn="r" eaLnBrk="1" hangingPunct="1">
                <a:spcBef>
                  <a:spcPct val="0"/>
                </a:spcBef>
              </a:pPr>
              <a:t>44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C7D6A91-AFAF-44FE-9C6D-0E7BC10FB49B}" type="slidenum">
              <a:rPr lang="zh-CN" altLang="en-US" b="0"/>
              <a:pPr algn="r" eaLnBrk="1" hangingPunct="1">
                <a:spcBef>
                  <a:spcPct val="0"/>
                </a:spcBef>
              </a:pPr>
              <a:t>46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30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EC8155C-CCB3-43E1-B25C-DEA7E867B05E}" type="slidenum">
              <a:rPr lang="zh-CN" altLang="en-US" b="0"/>
              <a:pPr algn="r" eaLnBrk="1" hangingPunct="1">
                <a:spcBef>
                  <a:spcPct val="0"/>
                </a:spcBef>
              </a:pPr>
              <a:t>47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56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FE8BE3-9787-43C3-BA92-C16889D8FD9C}" type="slidenum">
              <a:rPr lang="zh-CN" altLang="en-US" b="0"/>
              <a:pPr algn="r" eaLnBrk="1" hangingPunct="1">
                <a:spcBef>
                  <a:spcPct val="0"/>
                </a:spcBef>
              </a:pPr>
              <a:t>48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D342DC-0B5B-4E87-985C-9264D425C744}" type="slidenum">
              <a:rPr lang="zh-CN" altLang="en-US" b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A9F6797-840F-4980-8CCF-8F0E768D9E61}" type="slidenum">
              <a:rPr lang="zh-CN" altLang="en-US" sz="1200" b="0"/>
              <a:pPr/>
              <a:t>61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52BF4AF-3C64-48DA-AB75-7A7B3527455B}" type="slidenum">
              <a:rPr lang="zh-CN" altLang="en-US" sz="1200" b="0"/>
              <a:pPr/>
              <a:t>62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64C4D4-C736-4E42-8DC1-88E568E6840A}" type="slidenum">
              <a:rPr lang="zh-CN" altLang="en-US" sz="1200" b="0"/>
              <a:pPr/>
              <a:t>63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AA5D25-9ECC-45E4-86F2-A1002DE736BC}" type="slidenum">
              <a:rPr lang="zh-CN" altLang="en-US" b="0"/>
              <a:pPr algn="r" eaLnBrk="1" hangingPunct="1">
                <a:spcBef>
                  <a:spcPct val="0"/>
                </a:spcBef>
              </a:pPr>
              <a:t>7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C7D6A91-AFAF-44FE-9C6D-0E7BC10FB49B}" type="slidenum">
              <a:rPr lang="zh-CN" altLang="en-US" b="0"/>
              <a:pPr algn="r" eaLnBrk="1" hangingPunct="1">
                <a:spcBef>
                  <a:spcPct val="0"/>
                </a:spcBef>
              </a:pPr>
              <a:t>64</a:t>
            </a:fld>
            <a:endParaRPr lang="en-US" altLang="zh-CN" b="0"/>
          </a:p>
        </p:txBody>
      </p:sp>
    </p:spTree>
    <p:extLst>
      <p:ext uri="{BB962C8B-B14F-4D97-AF65-F5344CB8AC3E}">
        <p14:creationId xmlns:p14="http://schemas.microsoft.com/office/powerpoint/2010/main" val="2059101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874DB4-BFBF-43BE-ACF4-F2DF48A040A2}" type="slidenum">
              <a:rPr lang="zh-CN" altLang="en-US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4089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A2BB9D1-0497-4C1E-BC9E-508947CE62E1}" type="slidenum">
              <a:rPr lang="zh-CN" altLang="en-US" sz="1200" b="0">
                <a:latin typeface="Times New Roman" pitchFamily="18" charset="0"/>
              </a:rPr>
              <a:pPr algn="r" eaLnBrk="1" hangingPunct="1"/>
              <a:t>66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60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A2BB9D1-0497-4C1E-BC9E-508947CE62E1}" type="slidenum">
              <a:rPr lang="zh-CN" altLang="en-US" sz="1200" b="0">
                <a:latin typeface="Times New Roman" pitchFamily="18" charset="0"/>
              </a:rPr>
              <a:pPr algn="r" eaLnBrk="1" hangingPunct="1"/>
              <a:t>67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448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68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5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69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92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70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059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71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96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72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621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73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1E1DEDE-225B-48D1-B52D-3C5A614CAB1D}" type="slidenum">
              <a:rPr lang="zh-CN" altLang="en-US" b="0"/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 b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74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01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75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205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76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659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77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68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78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12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79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72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80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039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81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93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82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710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83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4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117D46-081A-4219-8270-CC34122C3854}" type="slidenum">
              <a:rPr lang="zh-CN" altLang="en-US" sz="1200" b="0"/>
              <a:pPr/>
              <a:t>9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84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545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85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46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86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7440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87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5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88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907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89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43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90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896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91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685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92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472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93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4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637A764-E55F-4CE7-B631-B2A0935F3E65}" type="slidenum">
              <a:rPr lang="zh-CN" altLang="en-US" sz="1200" b="0"/>
              <a:pPr/>
              <a:t>10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94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676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itchFamily="2" charset="-122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65EF62B-B749-415A-96C2-2791066D88E7}" type="slidenum">
              <a:rPr lang="zh-CN" altLang="en-US" sz="1200" b="0">
                <a:latin typeface="Times New Roman" pitchFamily="18" charset="0"/>
              </a:rPr>
              <a:pPr algn="r" eaLnBrk="1" hangingPunct="1"/>
              <a:t>95</a:t>
            </a:fld>
            <a:endParaRPr lang="en-US" altLang="zh-CN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023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94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9099D3E-D948-44D0-AF4D-3BCA969E0EEA}" type="slidenum">
              <a:rPr lang="zh-CN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8171350-2282-4D1F-AE43-6DCF5D31C7F9}" type="slidenum">
              <a:rPr lang="zh-CN" altLang="en-US" sz="1200" b="0"/>
              <a:pPr/>
              <a:t>11</a:t>
            </a:fld>
            <a:endParaRPr lang="en-US" altLang="zh-CN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59300" y="64008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4F3EBD1-507D-4A04-A28D-E41DC1344515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96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008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3E8A9A-BA5F-4F48-BE29-23AC4FE5506D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762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008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3E8A9A-BA5F-4F48-BE29-23AC4FE5506D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19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008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latin typeface="Tahom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3E8A9A-BA5F-4F48-BE29-23AC4FE5506D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880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6B57FF-C59A-4357-91C9-06147D4A188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0" y="992"/>
            <a:ext cx="949203" cy="9492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4F06E0-3F49-4B42-A57F-1AFC1A9A517D}"/>
              </a:ext>
            </a:extLst>
          </p:cNvPr>
          <p:cNvSpPr/>
          <p:nvPr userDrawn="1"/>
        </p:nvSpPr>
        <p:spPr>
          <a:xfrm>
            <a:off x="133699" y="944870"/>
            <a:ext cx="11516669" cy="719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zh-CN" altLang="en-US" sz="1799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+mj-lt"/>
          <a:ea typeface="黑体" pitchFamily="2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ü"/>
        <a:defRPr kumimoji="1" sz="24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华文楷体" pitchFamily="2" charset="-122"/>
          <a:ea typeface="华文楷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9.jpeg"/><Relationship Id="rId26" Type="http://schemas.openxmlformats.org/officeDocument/2006/relationships/image" Target="../media/image47.png"/><Relationship Id="rId3" Type="http://schemas.openxmlformats.org/officeDocument/2006/relationships/hyperlink" Target="http://image.baidu.com/i?ct=503316480&amp;z=&amp;tn=baiduimagedetail&amp;word=%D0%C4%B5%E7%CD%BC&amp;in=19584&amp;cl=2&amp;lm=-1&amp;pn=0&amp;rn=1&amp;di=31953884340&amp;ln=2000&amp;fr=&amp;fmq=&amp;ic=0&amp;s=0&amp;se=1&amp;sme=0&amp;tab=&amp;width=&amp;height=&amp;face=0&amp;is=&amp;istype=2" TargetMode="External"/><Relationship Id="rId21" Type="http://schemas.openxmlformats.org/officeDocument/2006/relationships/image" Target="../media/image42.jpeg"/><Relationship Id="rId7" Type="http://schemas.openxmlformats.org/officeDocument/2006/relationships/image" Target="../media/image28.emf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23" Type="http://schemas.openxmlformats.org/officeDocument/2006/relationships/image" Target="../media/image44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4" Type="http://schemas.openxmlformats.org/officeDocument/2006/relationships/image" Target="../media/image25.jpeg"/><Relationship Id="rId9" Type="http://schemas.openxmlformats.org/officeDocument/2006/relationships/image" Target="../media/image30.emf"/><Relationship Id="rId14" Type="http://schemas.openxmlformats.org/officeDocument/2006/relationships/image" Target="../media/image35.png"/><Relationship Id="rId22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52.png"/><Relationship Id="rId5" Type="http://schemas.openxmlformats.org/officeDocument/2006/relationships/image" Target="../media/image44.jpeg"/><Relationship Id="rId15" Type="http://schemas.openxmlformats.org/officeDocument/2006/relationships/image" Target="../media/image56.png"/><Relationship Id="rId10" Type="http://schemas.openxmlformats.org/officeDocument/2006/relationships/image" Target="../media/image25.jpeg"/><Relationship Id="rId4" Type="http://schemas.openxmlformats.org/officeDocument/2006/relationships/image" Target="../media/image49.png"/><Relationship Id="rId9" Type="http://schemas.openxmlformats.org/officeDocument/2006/relationships/hyperlink" Target="http://image.baidu.com/i?ct=503316480&amp;z=&amp;tn=baiduimagedetail&amp;word=%D0%C4%B5%E7%CD%BC&amp;in=19584&amp;cl=2&amp;lm=-1&amp;pn=0&amp;rn=1&amp;di=31953884340&amp;ln=2000&amp;fr=&amp;fmq=&amp;ic=0&amp;s=0&amp;se=1&amp;sme=0&amp;tab=&amp;width=&amp;height=&amp;face=0&amp;is=&amp;istype=2" TargetMode="External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8.gi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5.jpe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localhost\D:\_my_Data\My%20Presentations_new\CT-MR-Workshop-WholeBody\Presentation\MovieUserScene.avi" TargetMode="External"/><Relationship Id="rId6" Type="http://schemas.openxmlformats.org/officeDocument/2006/relationships/image" Target="../media/image60.jpeg"/><Relationship Id="rId11" Type="http://schemas.openxmlformats.org/officeDocument/2006/relationships/image" Target="../media/image64.png"/><Relationship Id="rId5" Type="http://schemas.openxmlformats.org/officeDocument/2006/relationships/image" Target="../media/image59.jpeg"/><Relationship Id="rId10" Type="http://schemas.openxmlformats.org/officeDocument/2006/relationships/image" Target="../media/image66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gif"/><Relationship Id="rId10" Type="http://schemas.openxmlformats.org/officeDocument/2006/relationships/image" Target="../media/image76.pn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7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wnload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474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WordArt 2"/>
          <p:cNvSpPr/>
          <p:nvPr/>
        </p:nvSpPr>
        <p:spPr>
          <a:xfrm>
            <a:off x="3086971" y="1977024"/>
            <a:ext cx="6018059" cy="2132983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1558685"/>
              </a:avLst>
            </a:prstTxWarp>
            <a:normAutofit/>
            <a:scene3d>
              <a:camera prst="legacyPerspectiveBottom">
                <a:rot lat="0" lon="0" rev="0"/>
              </a:camera>
              <a:lightRig rig="legacyFlat3" dir="t"/>
            </a:scene3d>
            <a:sp3d extrusionH="887400" prstMaterial="legacyMatte">
              <a:extrusionClr>
                <a:srgbClr val="99FFCC"/>
              </a:extrusionClr>
            </a:sp3d>
          </a:bodyPr>
          <a:lstStyle/>
          <a:p>
            <a:pPr algn="ctr" defTabSz="914126">
              <a:defRPr/>
            </a:pPr>
            <a:r>
              <a:rPr lang="zh-CN" altLang="en-US" sz="7197" spc="88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云计算及应用</a:t>
            </a:r>
          </a:p>
        </p:txBody>
      </p:sp>
      <p:sp>
        <p:nvSpPr>
          <p:cNvPr id="32771" name="Text Box 3"/>
          <p:cNvSpPr txBox="1"/>
          <p:nvPr/>
        </p:nvSpPr>
        <p:spPr>
          <a:xfrm>
            <a:off x="2896526" y="5070182"/>
            <a:ext cx="6398949" cy="1169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defTabSz="914126">
              <a:spcBef>
                <a:spcPts val="1199"/>
              </a:spcBef>
              <a:spcAft>
                <a:spcPts val="600"/>
              </a:spcAft>
              <a:defRPr/>
            </a:pPr>
            <a:r>
              <a:rPr lang="zh-CN" altLang="en-US" sz="3199" dirty="0">
                <a:solidFill>
                  <a:srgbClr val="5B9BD5">
                    <a:lumMod val="7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北京理工大学</a:t>
            </a:r>
            <a:endParaRPr lang="en-US" altLang="zh-CN" sz="3199" dirty="0">
              <a:solidFill>
                <a:srgbClr val="5B9BD5">
                  <a:lumMod val="7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defTabSz="914126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rgbClr val="5B9BD5">
                    <a:lumMod val="7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数据科学与知识工程研究所</a:t>
            </a:r>
          </a:p>
        </p:txBody>
      </p:sp>
      <p:sp>
        <p:nvSpPr>
          <p:cNvPr id="32772" name="Text Box 4"/>
          <p:cNvSpPr txBox="1"/>
          <p:nvPr/>
        </p:nvSpPr>
        <p:spPr>
          <a:xfrm>
            <a:off x="3497868" y="3413055"/>
            <a:ext cx="5413691" cy="11695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itchFamily="49" charset="-122"/>
                <a:cs typeface="+mn-cs"/>
              </a:rPr>
              <a:t>授课教师：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袁野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教授、博导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)</a:t>
            </a:r>
          </a:p>
          <a:p>
            <a:pPr marL="1371600" marR="0" lvl="3" indent="4572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楷体_GB2312" panose="02010609030101010101" pitchFamily="49" charset="-122"/>
                <a:cs typeface="+mn-cs"/>
              </a:rPr>
              <a:t>李博扬（助理教授）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楷体_GB2312" panose="02010609030101010101" pitchFamily="49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B57FF-C59A-4357-91C9-06147D4A1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0" y="992"/>
            <a:ext cx="949203" cy="9492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4F06E0-3F49-4B42-A57F-1AFC1A9A517D}"/>
              </a:ext>
            </a:extLst>
          </p:cNvPr>
          <p:cNvSpPr/>
          <p:nvPr/>
        </p:nvSpPr>
        <p:spPr>
          <a:xfrm>
            <a:off x="133699" y="944870"/>
            <a:ext cx="11516669" cy="719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zh-CN" altLang="en-US" sz="1799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581984"/>
      </p:ext>
    </p:extLst>
  </p:cSld>
  <p:clrMapOvr>
    <a:masterClrMapping/>
  </p:clrMapOvr>
  <p:transition spd="med"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Clr>
                <a:srgbClr val="0070C0"/>
              </a:buClr>
              <a:buSzPct val="100000"/>
              <a:buNone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传统的剽窃检测工具不能发现严重的软件剽窃问题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一种新的方法是基于图模式匹配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将代码构建成程序依赖图</a:t>
            </a:r>
            <a:endParaRPr lang="en-US" altLang="zh-CN" b="1" kern="1200" dirty="0">
              <a:latin typeface="Times New Roman" panose="02020603050405020304" pitchFamily="18" charset="0"/>
              <a:cs typeface="+mn-cs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用图匹配来检测剽窃</a:t>
            </a:r>
            <a:endParaRPr lang="en-US" altLang="zh-CN" b="1" kern="1200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655A49A-51E2-4152-A011-BCCCF69B1117}" type="slidenum">
              <a:rPr kumimoji="0" lang="zh-CN" altLang="en-US" sz="1400" b="0">
                <a:latin typeface="Tahoma" panose="020B0604030504040204" pitchFamily="34" charset="0"/>
              </a:rPr>
              <a:pPr/>
              <a:t>10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3071814"/>
            <a:ext cx="8137525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2825750"/>
            <a:ext cx="291306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应用五：软件剽窃检测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医疗健康数据具有典型的大数据特征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BA3CF9-371A-4D75-B840-7326E08CEADF}" type="slidenum">
              <a:rPr kumimoji="0" lang="zh-CN" altLang="en-US" sz="1400" b="0">
                <a:latin typeface="Tahoma" panose="020B0604030504040204" pitchFamily="34" charset="0"/>
              </a:rPr>
              <a:pPr/>
              <a:t>11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8" name="组合 13"/>
          <p:cNvGrpSpPr>
            <a:grpSpLocks/>
          </p:cNvGrpSpPr>
          <p:nvPr/>
        </p:nvGrpSpPr>
        <p:grpSpPr bwMode="auto">
          <a:xfrm>
            <a:off x="7373939" y="1806576"/>
            <a:ext cx="3151187" cy="4430713"/>
            <a:chOff x="5822957" y="1849475"/>
            <a:chExt cx="2790077" cy="4430154"/>
          </a:xfrm>
        </p:grpSpPr>
        <p:grpSp>
          <p:nvGrpSpPr>
            <p:cNvPr id="24604" name="组合 55"/>
            <p:cNvGrpSpPr>
              <a:grpSpLocks/>
            </p:cNvGrpSpPr>
            <p:nvPr/>
          </p:nvGrpSpPr>
          <p:grpSpPr bwMode="auto">
            <a:xfrm>
              <a:off x="5838916" y="1849475"/>
              <a:ext cx="2774118" cy="2244963"/>
              <a:chOff x="5797140" y="1482962"/>
              <a:chExt cx="3338352" cy="2876939"/>
            </a:xfrm>
          </p:grpSpPr>
          <p:sp>
            <p:nvSpPr>
              <p:cNvPr id="22" name="圆角矩形 110">
                <a:extLst>
                  <a:ext uri="{FF2B5EF4-FFF2-40B4-BE49-F238E27FC236}">
                    <a16:creationId xmlns:a16="http://schemas.microsoft.com/office/drawing/2014/main" id="{3DF58DC7-05F4-484D-B370-30F31E1673C0}"/>
                  </a:ext>
                </a:extLst>
              </p:cNvPr>
              <p:cNvSpPr/>
              <p:nvPr/>
            </p:nvSpPr>
            <p:spPr bwMode="auto">
              <a:xfrm>
                <a:off x="5796540" y="1482962"/>
                <a:ext cx="3338952" cy="2770496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F9EDB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9F9F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pic>
            <p:nvPicPr>
              <p:cNvPr id="24618" name="Picture 9" descr="http://t2.baidu.com/it/u=914440610,3784390044&amp;fm=0&amp;gp=0.jpg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3492" y="1542556"/>
                <a:ext cx="574675" cy="56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组合 64">
                <a:extLst>
                  <a:ext uri="{FF2B5EF4-FFF2-40B4-BE49-F238E27FC236}">
                    <a16:creationId xmlns:a16="http://schemas.microsoft.com/office/drawing/2014/main" id="{0EA00850-EAF8-4E39-B7FB-D121712DA947}"/>
                  </a:ext>
                </a:extLst>
              </p:cNvPr>
              <p:cNvGrpSpPr/>
              <p:nvPr/>
            </p:nvGrpSpPr>
            <p:grpSpPr>
              <a:xfrm>
                <a:off x="6572264" y="3453142"/>
                <a:ext cx="533400" cy="582612"/>
                <a:chOff x="6827848" y="3363908"/>
                <a:chExt cx="533400" cy="582612"/>
              </a:xfrm>
              <a:solidFill>
                <a:srgbClr val="DAEDEF">
                  <a:lumMod val="75000"/>
                </a:srgbClr>
              </a:solidFill>
            </p:grpSpPr>
            <p:sp>
              <p:nvSpPr>
                <p:cNvPr id="39" name="Freeform 50">
                  <a:extLst>
                    <a:ext uri="{FF2B5EF4-FFF2-40B4-BE49-F238E27FC236}">
                      <a16:creationId xmlns:a16="http://schemas.microsoft.com/office/drawing/2014/main" id="{211B61CE-78F5-4F30-A96A-ABCA9A039C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27848" y="3363908"/>
                  <a:ext cx="496888" cy="582612"/>
                </a:xfrm>
                <a:custGeom>
                  <a:avLst/>
                  <a:gdLst/>
                  <a:ahLst/>
                  <a:cxnLst>
                    <a:cxn ang="0">
                      <a:pos x="72" y="0"/>
                    </a:cxn>
                    <a:cxn ang="0">
                      <a:pos x="9" y="0"/>
                    </a:cxn>
                    <a:cxn ang="0">
                      <a:pos x="0" y="9"/>
                    </a:cxn>
                    <a:cxn ang="0">
                      <a:pos x="0" y="87"/>
                    </a:cxn>
                    <a:cxn ang="0">
                      <a:pos x="9" y="96"/>
                    </a:cxn>
                    <a:cxn ang="0">
                      <a:pos x="72" y="96"/>
                    </a:cxn>
                    <a:cxn ang="0">
                      <a:pos x="81" y="87"/>
                    </a:cxn>
                    <a:cxn ang="0">
                      <a:pos x="81" y="9"/>
                    </a:cxn>
                    <a:cxn ang="0">
                      <a:pos x="72" y="0"/>
                    </a:cxn>
                    <a:cxn ang="0">
                      <a:pos x="70" y="85"/>
                    </a:cxn>
                    <a:cxn ang="0">
                      <a:pos x="11" y="85"/>
                    </a:cxn>
                    <a:cxn ang="0">
                      <a:pos x="11" y="11"/>
                    </a:cxn>
                    <a:cxn ang="0">
                      <a:pos x="70" y="11"/>
                    </a:cxn>
                    <a:cxn ang="0">
                      <a:pos x="70" y="85"/>
                    </a:cxn>
                  </a:cxnLst>
                  <a:rect l="0" t="0" r="r" b="b"/>
                  <a:pathLst>
                    <a:path w="81" h="96">
                      <a:moveTo>
                        <a:pt x="72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0" y="92"/>
                        <a:pt x="4" y="96"/>
                        <a:pt x="9" y="96"/>
                      </a:cubicBezTo>
                      <a:cubicBezTo>
                        <a:pt x="72" y="96"/>
                        <a:pt x="72" y="96"/>
                        <a:pt x="72" y="96"/>
                      </a:cubicBezTo>
                      <a:cubicBezTo>
                        <a:pt x="77" y="96"/>
                        <a:pt x="81" y="92"/>
                        <a:pt x="81" y="87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1" y="4"/>
                        <a:pt x="77" y="0"/>
                        <a:pt x="72" y="0"/>
                      </a:cubicBezTo>
                      <a:moveTo>
                        <a:pt x="70" y="85"/>
                      </a:moveTo>
                      <a:cubicBezTo>
                        <a:pt x="11" y="85"/>
                        <a:pt x="11" y="85"/>
                        <a:pt x="11" y="85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70" y="11"/>
                        <a:pt x="70" y="11"/>
                        <a:pt x="70" y="11"/>
                      </a:cubicBezTo>
                      <a:lnTo>
                        <a:pt x="70" y="8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" name="Oval 51">
                  <a:extLst>
                    <a:ext uri="{FF2B5EF4-FFF2-40B4-BE49-F238E27FC236}">
                      <a16:creationId xmlns:a16="http://schemas.microsoft.com/office/drawing/2014/main" id="{F8D28CEF-42EE-44FF-B4FA-0D66B0483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3573" y="3467095"/>
                  <a:ext cx="49213" cy="476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Rectangle 52">
                  <a:extLst>
                    <a:ext uri="{FF2B5EF4-FFF2-40B4-BE49-F238E27FC236}">
                      <a16:creationId xmlns:a16="http://schemas.microsoft.com/office/drawing/2014/main" id="{1E466D45-0FD0-4148-BCCE-CD23A1825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92948" y="3478208"/>
                  <a:ext cx="246063" cy="254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" name="Oval 53">
                  <a:extLst>
                    <a:ext uri="{FF2B5EF4-FFF2-40B4-BE49-F238E27FC236}">
                      <a16:creationId xmlns:a16="http://schemas.microsoft.com/office/drawing/2014/main" id="{BFF9229F-9B5B-46E3-AC3B-AE23A1086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3573" y="3551233"/>
                  <a:ext cx="49213" cy="4286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CE7F462F-EE02-4D2D-B3C8-A23F16920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92948" y="3557583"/>
                  <a:ext cx="246063" cy="30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4" name="Oval 55">
                  <a:extLst>
                    <a:ext uri="{FF2B5EF4-FFF2-40B4-BE49-F238E27FC236}">
                      <a16:creationId xmlns:a16="http://schemas.microsoft.com/office/drawing/2014/main" id="{2A124E23-4149-460A-B5F7-B7D5F7D6D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3573" y="3630608"/>
                  <a:ext cx="49213" cy="4921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B5678488-6BB2-42EC-AFDB-EA0CB85F4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92948" y="3643308"/>
                  <a:ext cx="246063" cy="2381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" name="Freeform 57">
                  <a:extLst>
                    <a:ext uri="{FF2B5EF4-FFF2-40B4-BE49-F238E27FC236}">
                      <a16:creationId xmlns:a16="http://schemas.microsoft.com/office/drawing/2014/main" id="{98849350-06DC-4D94-9287-199E36FA80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32623" y="3697283"/>
                  <a:ext cx="428625" cy="152400"/>
                </a:xfrm>
                <a:custGeom>
                  <a:avLst/>
                  <a:gdLst/>
                  <a:ahLst/>
                  <a:cxnLst>
                    <a:cxn ang="0">
                      <a:pos x="89" y="0"/>
                    </a:cxn>
                    <a:cxn ang="0">
                      <a:pos x="0" y="50"/>
                    </a:cxn>
                    <a:cxn ang="0">
                      <a:pos x="89" y="96"/>
                    </a:cxn>
                    <a:cxn ang="0">
                      <a:pos x="270" y="96"/>
                    </a:cxn>
                    <a:cxn ang="0">
                      <a:pos x="270" y="0"/>
                    </a:cxn>
                    <a:cxn ang="0">
                      <a:pos x="89" y="0"/>
                    </a:cxn>
                    <a:cxn ang="0">
                      <a:pos x="85" y="92"/>
                    </a:cxn>
                    <a:cxn ang="0">
                      <a:pos x="38" y="69"/>
                    </a:cxn>
                    <a:cxn ang="0">
                      <a:pos x="38" y="31"/>
                    </a:cxn>
                    <a:cxn ang="0">
                      <a:pos x="85" y="4"/>
                    </a:cxn>
                    <a:cxn ang="0">
                      <a:pos x="85" y="92"/>
                    </a:cxn>
                  </a:cxnLst>
                  <a:rect l="0" t="0" r="r" b="b"/>
                  <a:pathLst>
                    <a:path w="270" h="96">
                      <a:moveTo>
                        <a:pt x="89" y="0"/>
                      </a:moveTo>
                      <a:lnTo>
                        <a:pt x="0" y="50"/>
                      </a:lnTo>
                      <a:lnTo>
                        <a:pt x="89" y="96"/>
                      </a:lnTo>
                      <a:lnTo>
                        <a:pt x="270" y="96"/>
                      </a:lnTo>
                      <a:lnTo>
                        <a:pt x="270" y="0"/>
                      </a:lnTo>
                      <a:lnTo>
                        <a:pt x="89" y="0"/>
                      </a:lnTo>
                      <a:close/>
                      <a:moveTo>
                        <a:pt x="85" y="92"/>
                      </a:moveTo>
                      <a:lnTo>
                        <a:pt x="38" y="69"/>
                      </a:lnTo>
                      <a:lnTo>
                        <a:pt x="38" y="31"/>
                      </a:lnTo>
                      <a:lnTo>
                        <a:pt x="85" y="4"/>
                      </a:lnTo>
                      <a:lnTo>
                        <a:pt x="85" y="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24620" name="Picture 18" descr="j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72"/>
              <a:stretch>
                <a:fillRect/>
              </a:stretch>
            </p:blipFill>
            <p:spPr bwMode="auto">
              <a:xfrm>
                <a:off x="7929586" y="3236260"/>
                <a:ext cx="785818" cy="642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1" name="Picture 4" descr="http://ts1.mm.bing.net/th?id=H.4783649728365052&amp;pid=1.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530" y="2231286"/>
                <a:ext cx="630083" cy="642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2" name="Picture 2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69" y="3238828"/>
                <a:ext cx="549292" cy="357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3" name="Picture 15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462" y="2314694"/>
                <a:ext cx="72072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4" name="Picture 75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3900" y="3029074"/>
                <a:ext cx="535271" cy="36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5" name="Picture 2" descr="http://t1.baidu.com/it/u=3877494313,3831594561&amp;fm=23&amp;gp=0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462" y="1542556"/>
                <a:ext cx="571504" cy="571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26" name="Picture 4" descr="http://t2.baidu.com/it/u=553941768,1523182567&amp;fm=21&amp;gp=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20" y="3672016"/>
                <a:ext cx="497544" cy="571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184">
                <a:extLst>
                  <a:ext uri="{FF2B5EF4-FFF2-40B4-BE49-F238E27FC236}">
                    <a16:creationId xmlns:a16="http://schemas.microsoft.com/office/drawing/2014/main" id="{C7ABE793-ECBF-44E2-977F-C5C253C83EF7}"/>
                  </a:ext>
                </a:extLst>
              </p:cNvPr>
              <p:cNvSpPr txBox="1"/>
              <p:nvPr/>
            </p:nvSpPr>
            <p:spPr>
              <a:xfrm>
                <a:off x="7660535" y="2066760"/>
                <a:ext cx="1070698" cy="3356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音频</a:t>
                </a:r>
                <a:r>
                  <a:rPr lang="en-US" altLang="zh-CN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/</a:t>
                </a:r>
                <a:r>
                  <a:rPr lang="zh-CN" altLang="en-US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图像</a:t>
                </a:r>
              </a:p>
            </p:txBody>
          </p:sp>
          <p:sp>
            <p:nvSpPr>
              <p:cNvPr id="33" name="TextBox 185">
                <a:extLst>
                  <a:ext uri="{FF2B5EF4-FFF2-40B4-BE49-F238E27FC236}">
                    <a16:creationId xmlns:a16="http://schemas.microsoft.com/office/drawing/2014/main" id="{F3DFD31E-98AF-4F94-8097-254C104C199F}"/>
                  </a:ext>
                </a:extLst>
              </p:cNvPr>
              <p:cNvSpPr txBox="1"/>
              <p:nvPr/>
            </p:nvSpPr>
            <p:spPr>
              <a:xfrm>
                <a:off x="7929478" y="2742094"/>
                <a:ext cx="1070697" cy="3356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数据表</a:t>
                </a:r>
              </a:p>
            </p:txBody>
          </p:sp>
          <p:sp>
            <p:nvSpPr>
              <p:cNvPr id="34" name="TextBox 186">
                <a:extLst>
                  <a:ext uri="{FF2B5EF4-FFF2-40B4-BE49-F238E27FC236}">
                    <a16:creationId xmlns:a16="http://schemas.microsoft.com/office/drawing/2014/main" id="{969D1A6F-17EC-44CB-8906-74E2A582CACD}"/>
                  </a:ext>
                </a:extLst>
              </p:cNvPr>
              <p:cNvSpPr txBox="1"/>
              <p:nvPr/>
            </p:nvSpPr>
            <p:spPr>
              <a:xfrm>
                <a:off x="6287065" y="4023601"/>
                <a:ext cx="1070698" cy="3356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文本报告</a:t>
                </a:r>
              </a:p>
            </p:txBody>
          </p:sp>
          <p:sp>
            <p:nvSpPr>
              <p:cNvPr id="35" name="TextBox 187">
                <a:extLst>
                  <a:ext uri="{FF2B5EF4-FFF2-40B4-BE49-F238E27FC236}">
                    <a16:creationId xmlns:a16="http://schemas.microsoft.com/office/drawing/2014/main" id="{44612C6F-D056-4C1E-979D-973D632023A1}"/>
                  </a:ext>
                </a:extLst>
              </p:cNvPr>
              <p:cNvSpPr txBox="1"/>
              <p:nvPr/>
            </p:nvSpPr>
            <p:spPr>
              <a:xfrm>
                <a:off x="5899720" y="2805152"/>
                <a:ext cx="784840" cy="55125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Web/</a:t>
                </a:r>
              </a:p>
              <a:p>
                <a:pPr algn="ctr"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XML</a:t>
                </a:r>
                <a:endParaRPr lang="zh-CN" altLang="en-US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6" name="TextBox 188">
                <a:extLst>
                  <a:ext uri="{FF2B5EF4-FFF2-40B4-BE49-F238E27FC236}">
                    <a16:creationId xmlns:a16="http://schemas.microsoft.com/office/drawing/2014/main" id="{E34ECF85-8E27-40B7-846B-923846F737EE}"/>
                  </a:ext>
                </a:extLst>
              </p:cNvPr>
              <p:cNvSpPr txBox="1"/>
              <p:nvPr/>
            </p:nvSpPr>
            <p:spPr>
              <a:xfrm>
                <a:off x="7787395" y="3901553"/>
                <a:ext cx="1072389" cy="3335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影像序列</a:t>
                </a:r>
              </a:p>
            </p:txBody>
          </p:sp>
          <p:pic>
            <p:nvPicPr>
              <p:cNvPr id="37" name="图片 36" descr="http://t1.gstatic.com/images?q=tbn:ANd9GcSceMowO21wk1vZuuaPDgc57kp01bDjHB-SG8n6iZF58rNoTwa7lQ">
                <a:extLst>
                  <a:ext uri="{FF2B5EF4-FFF2-40B4-BE49-F238E27FC236}">
                    <a16:creationId xmlns:a16="http://schemas.microsoft.com/office/drawing/2014/main" id="{34818091-8577-49BE-8B9A-35D9B65BAD96}"/>
                  </a:ext>
                </a:extLst>
              </p:cNvPr>
              <p:cNvPicPr/>
              <p:nvPr/>
            </p:nvPicPr>
            <p:blipFill>
              <a:blip r:embed="rId12" cstate="email"/>
              <a:srcRect/>
              <a:stretch>
                <a:fillRect/>
              </a:stretch>
            </p:blipFill>
            <p:spPr bwMode="auto">
              <a:xfrm>
                <a:off x="5917130" y="1542556"/>
                <a:ext cx="1143008" cy="6429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C54C916-0E36-48F2-A11B-44CFF28C3022}"/>
                  </a:ext>
                </a:extLst>
              </p:cNvPr>
              <p:cNvSpPr/>
              <p:nvPr/>
            </p:nvSpPr>
            <p:spPr bwMode="auto">
              <a:xfrm>
                <a:off x="6855397" y="2099307"/>
                <a:ext cx="1096069" cy="1501194"/>
              </a:xfrm>
              <a:prstGeom prst="ellipse">
                <a:avLst/>
              </a:prstGeom>
              <a:solidFill>
                <a:srgbClr val="F9D3A9"/>
              </a:solidFill>
              <a:ln w="9525" cap="flat" cmpd="sng" algn="ctr">
                <a:solidFill>
                  <a:srgbClr val="F9D3A9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u="sng" kern="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V</a:t>
                </a:r>
                <a:r>
                  <a:rPr lang="en-US" altLang="zh-CN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ariety</a:t>
                </a:r>
              </a:p>
              <a:p>
                <a:pPr algn="ctr">
                  <a:defRPr/>
                </a:pPr>
                <a:r>
                  <a:rPr lang="zh-CN" altLang="en-US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模态繁多</a:t>
                </a:r>
              </a:p>
            </p:txBody>
          </p:sp>
        </p:grpSp>
        <p:grpSp>
          <p:nvGrpSpPr>
            <p:cNvPr id="24605" name="组合 21"/>
            <p:cNvGrpSpPr>
              <a:grpSpLocks/>
            </p:cNvGrpSpPr>
            <p:nvPr/>
          </p:nvGrpSpPr>
          <p:grpSpPr bwMode="auto">
            <a:xfrm>
              <a:off x="5822957" y="4341289"/>
              <a:ext cx="2790072" cy="1938340"/>
              <a:chOff x="5786447" y="4516723"/>
              <a:chExt cx="3357553" cy="2571768"/>
            </a:xfrm>
          </p:grpSpPr>
          <p:sp>
            <p:nvSpPr>
              <p:cNvPr id="11" name="圆角矩形 92">
                <a:extLst>
                  <a:ext uri="{FF2B5EF4-FFF2-40B4-BE49-F238E27FC236}">
                    <a16:creationId xmlns:a16="http://schemas.microsoft.com/office/drawing/2014/main" id="{B17E8CA9-4DD3-4EA5-BB55-0E1304FC9B25}"/>
                  </a:ext>
                </a:extLst>
              </p:cNvPr>
              <p:cNvSpPr/>
              <p:nvPr/>
            </p:nvSpPr>
            <p:spPr bwMode="auto">
              <a:xfrm>
                <a:off x="5786447" y="4576019"/>
                <a:ext cx="3349103" cy="2466140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FFFF6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9F9F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grpSp>
            <p:nvGrpSpPr>
              <p:cNvPr id="24607" name="组合 93"/>
              <p:cNvGrpSpPr>
                <a:grpSpLocks/>
              </p:cNvGrpSpPr>
              <p:nvPr/>
            </p:nvGrpSpPr>
            <p:grpSpPr bwMode="auto">
              <a:xfrm>
                <a:off x="5786447" y="4516723"/>
                <a:ext cx="3357553" cy="2571768"/>
                <a:chOff x="5786447" y="4516723"/>
                <a:chExt cx="3357553" cy="2571768"/>
              </a:xfrm>
            </p:grpSpPr>
            <p:pic>
              <p:nvPicPr>
                <p:cNvPr id="13" name="Picture 16">
                  <a:extLst>
                    <a:ext uri="{FF2B5EF4-FFF2-40B4-BE49-F238E27FC236}">
                      <a16:creationId xmlns:a16="http://schemas.microsoft.com/office/drawing/2014/main" id="{91F123AA-58A0-408A-BB9E-ABD6D0FCFB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email"/>
                <a:srcRect/>
                <a:stretch>
                  <a:fillRect/>
                </a:stretch>
              </p:blipFill>
              <p:spPr bwMode="auto">
                <a:xfrm>
                  <a:off x="7215206" y="6401387"/>
                  <a:ext cx="1643074" cy="687104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4" name="Picture 14" descr="http://t1.baidu.com/it/u=180862968,2725340532&amp;fm=21&amp;gp=0.jpg">
                  <a:extLst>
                    <a:ext uri="{FF2B5EF4-FFF2-40B4-BE49-F238E27FC236}">
                      <a16:creationId xmlns:a16="http://schemas.microsoft.com/office/drawing/2014/main" id="{ACE87273-1C4A-4819-B2BD-8C7F52ED9A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email"/>
                <a:srcRect/>
                <a:stretch>
                  <a:fillRect/>
                </a:stretch>
              </p:blipFill>
              <p:spPr bwMode="auto">
                <a:xfrm>
                  <a:off x="5857884" y="4516723"/>
                  <a:ext cx="1188469" cy="71438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5" name="Picture 15">
                  <a:extLst>
                    <a:ext uri="{FF2B5EF4-FFF2-40B4-BE49-F238E27FC236}">
                      <a16:creationId xmlns:a16="http://schemas.microsoft.com/office/drawing/2014/main" id="{0BCCD34A-2D78-4BDB-89F0-99E3F5F948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email"/>
                <a:srcRect/>
                <a:stretch>
                  <a:fillRect/>
                </a:stretch>
              </p:blipFill>
              <p:spPr bwMode="auto">
                <a:xfrm>
                  <a:off x="7858147" y="4612305"/>
                  <a:ext cx="1000100" cy="587361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16" name="TextBox 97">
                  <a:extLst>
                    <a:ext uri="{FF2B5EF4-FFF2-40B4-BE49-F238E27FC236}">
                      <a16:creationId xmlns:a16="http://schemas.microsoft.com/office/drawing/2014/main" id="{B2D1C0BC-CB5F-4A27-8C83-FF37B19F5E5E}"/>
                    </a:ext>
                  </a:extLst>
                </p:cNvPr>
                <p:cNvSpPr txBox="1"/>
                <p:nvPr/>
              </p:nvSpPr>
              <p:spPr>
                <a:xfrm>
                  <a:off x="5852414" y="5134113"/>
                  <a:ext cx="1072389" cy="347491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治疗对比</a:t>
                  </a:r>
                </a:p>
              </p:txBody>
            </p:sp>
            <p:sp>
              <p:nvSpPr>
                <p:cNvPr id="17" name="TextBox 101">
                  <a:extLst>
                    <a:ext uri="{FF2B5EF4-FFF2-40B4-BE49-F238E27FC236}">
                      <a16:creationId xmlns:a16="http://schemas.microsoft.com/office/drawing/2014/main" id="{A0727DD8-1833-4C53-8200-103E828087BD}"/>
                    </a:ext>
                  </a:extLst>
                </p:cNvPr>
                <p:cNvSpPr txBox="1"/>
                <p:nvPr/>
              </p:nvSpPr>
              <p:spPr>
                <a:xfrm>
                  <a:off x="7795909" y="5159385"/>
                  <a:ext cx="1315961" cy="347491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保险欺诈检测</a:t>
                  </a:r>
                </a:p>
              </p:txBody>
            </p:sp>
            <p:pic>
              <p:nvPicPr>
                <p:cNvPr id="18" name="Picture 18">
                  <a:extLst>
                    <a:ext uri="{FF2B5EF4-FFF2-40B4-BE49-F238E27FC236}">
                      <a16:creationId xmlns:a16="http://schemas.microsoft.com/office/drawing/2014/main" id="{4556E4E0-28A4-407B-B6FE-74ED02784F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email"/>
                <a:srcRect/>
                <a:stretch>
                  <a:fillRect/>
                </a:stretch>
              </p:blipFill>
              <p:spPr bwMode="auto">
                <a:xfrm>
                  <a:off x="8072462" y="5458849"/>
                  <a:ext cx="1071538" cy="74758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19" name="TextBox 107">
                  <a:extLst>
                    <a:ext uri="{FF2B5EF4-FFF2-40B4-BE49-F238E27FC236}">
                      <a16:creationId xmlns:a16="http://schemas.microsoft.com/office/drawing/2014/main" id="{10547A73-B6F5-4202-BA2D-81B939B88BBA}"/>
                    </a:ext>
                  </a:extLst>
                </p:cNvPr>
                <p:cNvSpPr txBox="1"/>
                <p:nvPr/>
              </p:nvSpPr>
              <p:spPr>
                <a:xfrm>
                  <a:off x="7970129" y="6102878"/>
                  <a:ext cx="1072389" cy="347491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个性化治疗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8EDAA91-659C-4BD7-9DB9-E5BE054B1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email"/>
                <a:srcRect/>
                <a:stretch>
                  <a:fillRect/>
                </a:stretch>
              </p:blipFill>
              <p:spPr bwMode="auto">
                <a:xfrm>
                  <a:off x="5786447" y="5445418"/>
                  <a:ext cx="858138" cy="500067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21" name="椭圆 32">
                  <a:extLst>
                    <a:ext uri="{FF2B5EF4-FFF2-40B4-BE49-F238E27FC236}">
                      <a16:creationId xmlns:a16="http://schemas.microsoft.com/office/drawing/2014/main" id="{20D59D75-BFEF-4286-828E-4205231838C8}"/>
                    </a:ext>
                  </a:extLst>
                </p:cNvPr>
                <p:cNvSpPr/>
                <p:nvPr/>
              </p:nvSpPr>
              <p:spPr bwMode="auto">
                <a:xfrm>
                  <a:off x="6755656" y="5113053"/>
                  <a:ext cx="1214473" cy="1499480"/>
                </a:xfrm>
                <a:prstGeom prst="ellipse">
                  <a:avLst/>
                </a:prstGeom>
                <a:solidFill>
                  <a:srgbClr val="FFDC6D"/>
                </a:solidFill>
                <a:ln w="9525" cap="flat" cmpd="sng" algn="ctr">
                  <a:solidFill>
                    <a:srgbClr val="FFDC6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altLang="zh-CN" sz="2800" u="sng" kern="0" dirty="0">
                      <a:solidFill>
                        <a:srgbClr val="FF0000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V</a:t>
                  </a:r>
                  <a:r>
                    <a:rPr lang="en-US" altLang="zh-CN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alue</a:t>
                  </a:r>
                </a:p>
                <a:p>
                  <a:pPr algn="ctr">
                    <a:defRPr/>
                  </a:pPr>
                  <a:r>
                    <a:rPr lang="zh-CN" altLang="en-US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价值大</a:t>
                  </a:r>
                  <a:endParaRPr lang="en-US" altLang="zh-CN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endParaRPr>
                </a:p>
                <a:p>
                  <a:pPr algn="ctr">
                    <a:defRPr/>
                  </a:pPr>
                  <a:r>
                    <a:rPr lang="zh-CN" altLang="en-US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密度低</a:t>
                  </a:r>
                </a:p>
              </p:txBody>
            </p:sp>
          </p:grpSp>
        </p:grpSp>
      </p:grpSp>
      <p:grpSp>
        <p:nvGrpSpPr>
          <p:cNvPr id="47" name="组合 14"/>
          <p:cNvGrpSpPr>
            <a:grpSpLocks/>
          </p:cNvGrpSpPr>
          <p:nvPr/>
        </p:nvGrpSpPr>
        <p:grpSpPr bwMode="auto">
          <a:xfrm>
            <a:off x="1739901" y="1824038"/>
            <a:ext cx="3152775" cy="4392612"/>
            <a:chOff x="367538" y="1849475"/>
            <a:chExt cx="2539812" cy="4392488"/>
          </a:xfrm>
        </p:grpSpPr>
        <p:sp>
          <p:nvSpPr>
            <p:cNvPr id="24584" name="圆角矩形 200"/>
            <p:cNvSpPr>
              <a:spLocks noChangeArrowheads="1"/>
            </p:cNvSpPr>
            <p:nvPr/>
          </p:nvSpPr>
          <p:spPr bwMode="auto">
            <a:xfrm>
              <a:off x="400788" y="1849475"/>
              <a:ext cx="2506562" cy="200495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algn="ctr">
              <a:solidFill>
                <a:srgbClr val="92D05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Tahoma" panose="020B0604030504040204" pitchFamily="34" charset="0"/>
              </a:endParaRPr>
            </a:p>
          </p:txBody>
        </p:sp>
        <p:pic>
          <p:nvPicPr>
            <p:cNvPr id="49" name="Picture 6" descr="http://t3.baidu.com/it/u=1764379554,3732535107&amp;fm=21&amp;gp=0.jpg">
              <a:extLst>
                <a:ext uri="{FF2B5EF4-FFF2-40B4-BE49-F238E27FC236}">
                  <a16:creationId xmlns:a16="http://schemas.microsoft.com/office/drawing/2014/main" id="{CBEAB4A7-AAFD-463C-A275-6864E180F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>
              <a:off x="1664929" y="1909249"/>
              <a:ext cx="777036" cy="4608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0" name="Picture 10" descr="http://t1.baidu.com/it/u=2271927114,1174900965&amp;fm=23&amp;gp=0.jpg">
              <a:extLst>
                <a:ext uri="{FF2B5EF4-FFF2-40B4-BE49-F238E27FC236}">
                  <a16:creationId xmlns:a16="http://schemas.microsoft.com/office/drawing/2014/main" id="{AA59C996-C67C-40D9-BF51-8D08746AB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/>
            <a:srcRect/>
            <a:stretch>
              <a:fillRect/>
            </a:stretch>
          </p:blipFill>
          <p:spPr bwMode="auto">
            <a:xfrm>
              <a:off x="367538" y="2626069"/>
              <a:ext cx="1037228" cy="9216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313FD37-8550-435B-93B3-E801C13801EC}"/>
                </a:ext>
              </a:extLst>
            </p:cNvPr>
            <p:cNvSpPr/>
            <p:nvPr/>
          </p:nvSpPr>
          <p:spPr bwMode="auto">
            <a:xfrm>
              <a:off x="1159152" y="2238401"/>
              <a:ext cx="1071683" cy="1076295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u="sng" kern="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V</a:t>
              </a:r>
              <a:r>
                <a:rPr lang="en-US" altLang="zh-CN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olume</a:t>
              </a:r>
            </a:p>
            <a:p>
              <a:pPr algn="ctr"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体量浩大</a:t>
              </a:r>
            </a:p>
          </p:txBody>
        </p:sp>
        <p:pic>
          <p:nvPicPr>
            <p:cNvPr id="52" name="Picture 2" descr="http://t2.gstatic.com/images?q=tbn:ANd9GcQJv74DxitnxATyS1rf3b-gNdCJsb5JK9iKfWF9pP_aGkR0fIDwsg">
              <a:extLst>
                <a:ext uri="{FF2B5EF4-FFF2-40B4-BE49-F238E27FC236}">
                  <a16:creationId xmlns:a16="http://schemas.microsoft.com/office/drawing/2014/main" id="{E8CFCE4C-26D3-4C19-AD47-DDCAD3FBE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/>
            <a:srcRect/>
            <a:stretch>
              <a:fillRect/>
            </a:stretch>
          </p:blipFill>
          <p:spPr bwMode="auto">
            <a:xfrm>
              <a:off x="561989" y="1858048"/>
              <a:ext cx="777921" cy="5851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3" name="TextBox 205">
              <a:extLst>
                <a:ext uri="{FF2B5EF4-FFF2-40B4-BE49-F238E27FC236}">
                  <a16:creationId xmlns:a16="http://schemas.microsoft.com/office/drawing/2014/main" id="{4C353E76-6C7A-47F4-ACBE-3B41A593E898}"/>
                </a:ext>
              </a:extLst>
            </p:cNvPr>
            <p:cNvSpPr txBox="1"/>
            <p:nvPr/>
          </p:nvSpPr>
          <p:spPr>
            <a:xfrm>
              <a:off x="497982" y="2360636"/>
              <a:ext cx="970654" cy="2619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4D/~2GB</a:t>
              </a:r>
              <a:endParaRPr lang="zh-CN" altLang="en-US" sz="11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4" name="Picture 8" descr="http://t2.baidu.com/it/u=1918662178,4124254615&amp;fm=21&amp;gp=0.jpg">
              <a:extLst>
                <a:ext uri="{FF2B5EF4-FFF2-40B4-BE49-F238E27FC236}">
                  <a16:creationId xmlns:a16="http://schemas.microsoft.com/office/drawing/2014/main" id="{47942F77-2CD1-4D31-8619-F1DD369C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/>
            <a:srcRect/>
            <a:stretch>
              <a:fillRect/>
            </a:stretch>
          </p:blipFill>
          <p:spPr bwMode="auto">
            <a:xfrm>
              <a:off x="2311447" y="2114055"/>
              <a:ext cx="584306" cy="4554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5" name="TextBox 207">
              <a:extLst>
                <a:ext uri="{FF2B5EF4-FFF2-40B4-BE49-F238E27FC236}">
                  <a16:creationId xmlns:a16="http://schemas.microsoft.com/office/drawing/2014/main" id="{B240CA84-A687-403A-ADEC-5DF35CEA5471}"/>
                </a:ext>
              </a:extLst>
            </p:cNvPr>
            <p:cNvSpPr txBox="1"/>
            <p:nvPr/>
          </p:nvSpPr>
          <p:spPr>
            <a:xfrm>
              <a:off x="432760" y="3462329"/>
              <a:ext cx="1489869" cy="2619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10PB/1000</a:t>
              </a:r>
              <a:r>
                <a:rPr lang="zh-CN" altLang="en-US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万</a:t>
              </a:r>
              <a:r>
                <a:rPr lang="en-US" altLang="zh-CN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/50</a:t>
              </a:r>
              <a:r>
                <a:rPr lang="zh-CN" altLang="en-US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年</a:t>
              </a:r>
            </a:p>
          </p:txBody>
        </p:sp>
        <p:sp>
          <p:nvSpPr>
            <p:cNvPr id="56" name="TextBox 208">
              <a:extLst>
                <a:ext uri="{FF2B5EF4-FFF2-40B4-BE49-F238E27FC236}">
                  <a16:creationId xmlns:a16="http://schemas.microsoft.com/office/drawing/2014/main" id="{65C47DD8-AFB1-46E7-B190-61E80922BC15}"/>
                </a:ext>
              </a:extLst>
            </p:cNvPr>
            <p:cNvSpPr txBox="1"/>
            <p:nvPr/>
          </p:nvSpPr>
          <p:spPr>
            <a:xfrm>
              <a:off x="2312681" y="2489219"/>
              <a:ext cx="583159" cy="2619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TB</a:t>
              </a:r>
              <a:r>
                <a:rPr lang="zh-CN" altLang="en-US" sz="11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级别</a:t>
              </a:r>
            </a:p>
          </p:txBody>
        </p:sp>
        <p:pic>
          <p:nvPicPr>
            <p:cNvPr id="57" name="Picture 12" descr="http://t3.baidu.com/it/u=3459675938,977860990&amp;fm=21&amp;gp=0.jpg">
              <a:extLst>
                <a:ext uri="{FF2B5EF4-FFF2-40B4-BE49-F238E27FC236}">
                  <a16:creationId xmlns:a16="http://schemas.microsoft.com/office/drawing/2014/main" id="{7B0FD61F-C6B4-4203-9259-56665A326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 bwMode="auto">
            <a:xfrm>
              <a:off x="1865710" y="3278023"/>
              <a:ext cx="844033" cy="5426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4594" name="组合 13"/>
            <p:cNvGrpSpPr>
              <a:grpSpLocks/>
            </p:cNvGrpSpPr>
            <p:nvPr/>
          </p:nvGrpSpPr>
          <p:grpSpPr bwMode="auto">
            <a:xfrm>
              <a:off x="400874" y="4206845"/>
              <a:ext cx="2495365" cy="2035118"/>
              <a:chOff x="36736" y="4293741"/>
              <a:chExt cx="2749850" cy="2684096"/>
            </a:xfrm>
          </p:grpSpPr>
          <p:sp>
            <p:nvSpPr>
              <p:cNvPr id="24595" name="圆角矩形 211"/>
              <p:cNvSpPr>
                <a:spLocks noChangeArrowheads="1"/>
              </p:cNvSpPr>
              <p:nvPr/>
            </p:nvSpPr>
            <p:spPr bwMode="auto">
              <a:xfrm>
                <a:off x="36642" y="4293741"/>
                <a:ext cx="2749506" cy="268409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38100" algn="ctr">
                <a:solidFill>
                  <a:srgbClr val="B8D5F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Tahoma" panose="020B0604030504040204" pitchFamily="34" charset="0"/>
                </a:endParaRPr>
              </a:p>
            </p:txBody>
          </p:sp>
          <p:grpSp>
            <p:nvGrpSpPr>
              <p:cNvPr id="24596" name="组合 8"/>
              <p:cNvGrpSpPr>
                <a:grpSpLocks/>
              </p:cNvGrpSpPr>
              <p:nvPr/>
            </p:nvGrpSpPr>
            <p:grpSpPr bwMode="auto">
              <a:xfrm>
                <a:off x="95219" y="4551797"/>
                <a:ext cx="2633642" cy="2371604"/>
                <a:chOff x="95219" y="4501435"/>
                <a:chExt cx="2633642" cy="2371604"/>
              </a:xfrm>
            </p:grpSpPr>
            <p:sp>
              <p:nvSpPr>
                <p:cNvPr id="61" name="TextBox 213">
                  <a:extLst>
                    <a:ext uri="{FF2B5EF4-FFF2-40B4-BE49-F238E27FC236}">
                      <a16:creationId xmlns:a16="http://schemas.microsoft.com/office/drawing/2014/main" id="{F16B7E18-B1E4-4960-9DE9-BB279432D852}"/>
                    </a:ext>
                  </a:extLst>
                </p:cNvPr>
                <p:cNvSpPr txBox="1"/>
                <p:nvPr/>
              </p:nvSpPr>
              <p:spPr>
                <a:xfrm>
                  <a:off x="1727778" y="6527583"/>
                  <a:ext cx="1000589" cy="34545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</a:rPr>
                    <a:t>数据流分析</a:t>
                  </a:r>
                  <a:endParaRPr lang="en-US" altLang="zh-CN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pic>
              <p:nvPicPr>
                <p:cNvPr id="62" name="Picture 39" descr="A306102720">
                  <a:extLst>
                    <a:ext uri="{FF2B5EF4-FFF2-40B4-BE49-F238E27FC236}">
                      <a16:creationId xmlns:a16="http://schemas.microsoft.com/office/drawing/2014/main" id="{9E446AE4-73D4-45EE-9167-21FD1050E4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 cstate="email">
                  <a:lum contrast="6000"/>
                </a:blip>
                <a:srcRect b="-58"/>
                <a:stretch>
                  <a:fillRect/>
                </a:stretch>
              </p:blipFill>
              <p:spPr bwMode="auto">
                <a:xfrm>
                  <a:off x="189558" y="4501435"/>
                  <a:ext cx="1082743" cy="78150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87F3BBB0-322D-4644-815A-70E541B3C4E5}"/>
                    </a:ext>
                  </a:extLst>
                </p:cNvPr>
                <p:cNvSpPr/>
                <p:nvPr/>
              </p:nvSpPr>
              <p:spPr>
                <a:xfrm>
                  <a:off x="257899" y="5214846"/>
                  <a:ext cx="667999" cy="3454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</a:rPr>
                    <a:t>辅助检测</a:t>
                  </a:r>
                  <a:endParaRPr lang="en-US" altLang="zh-CN" sz="11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6EACD7B-53FC-41DB-9DD2-5DCF3968D60F}"/>
                    </a:ext>
                  </a:extLst>
                </p:cNvPr>
                <p:cNvSpPr/>
                <p:nvPr/>
              </p:nvSpPr>
              <p:spPr>
                <a:xfrm>
                  <a:off x="138110" y="6500364"/>
                  <a:ext cx="1017500" cy="34545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</a:rPr>
                    <a:t>流行病检测</a:t>
                  </a:r>
                </a:p>
              </p:txBody>
            </p:sp>
            <p:pic>
              <p:nvPicPr>
                <p:cNvPr id="65" name="图片 64" descr="http://t3.gstatic.com/images?q=tbn:ANd9GcRESSX2Oi5Dm9ySRJtXkX3_T3WoknAAw5wOAB8_dXGB2rvMAvC09A">
                  <a:extLst>
                    <a:ext uri="{FF2B5EF4-FFF2-40B4-BE49-F238E27FC236}">
                      <a16:creationId xmlns:a16="http://schemas.microsoft.com/office/drawing/2014/main" id="{570E6BA9-5011-4E69-87D4-8A1677C1BD93}"/>
                    </a:ext>
                  </a:extLst>
                </p:cNvPr>
                <p:cNvPicPr/>
                <p:nvPr/>
              </p:nvPicPr>
              <p:blipFill>
                <a:blip r:embed="rId24" cstate="email"/>
                <a:srcRect/>
                <a:stretch>
                  <a:fillRect/>
                </a:stretch>
              </p:blipFill>
              <p:spPr bwMode="auto">
                <a:xfrm>
                  <a:off x="1585802" y="5857308"/>
                  <a:ext cx="1071570" cy="78581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6" name="Picture 17">
                  <a:extLst>
                    <a:ext uri="{FF2B5EF4-FFF2-40B4-BE49-F238E27FC236}">
                      <a16:creationId xmlns:a16="http://schemas.microsoft.com/office/drawing/2014/main" id="{8A4503DC-F4EB-40DE-92A3-057DBE20F3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email"/>
                <a:srcRect/>
                <a:stretch>
                  <a:fillRect/>
                </a:stretch>
              </p:blipFill>
              <p:spPr bwMode="auto">
                <a:xfrm>
                  <a:off x="95219" y="5762337"/>
                  <a:ext cx="1190633" cy="71438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167BC44C-E46C-4A13-950B-65DF2D0C4796}"/>
                    </a:ext>
                  </a:extLst>
                </p:cNvPr>
                <p:cNvSpPr/>
                <p:nvPr/>
              </p:nvSpPr>
              <p:spPr bwMode="auto">
                <a:xfrm>
                  <a:off x="875164" y="4789830"/>
                  <a:ext cx="1192251" cy="1501167"/>
                </a:xfrm>
                <a:prstGeom prst="ellipse">
                  <a:avLst/>
                </a:prstGeom>
                <a:solidFill>
                  <a:srgbClr val="BBE4FD"/>
                </a:solidFill>
                <a:ln w="9525" cap="flat" cmpd="sng" algn="ctr">
                  <a:solidFill>
                    <a:srgbClr val="BBE4F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altLang="zh-CN" sz="2800" u="sng" kern="0" dirty="0">
                      <a:solidFill>
                        <a:srgbClr val="FF0000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V</a:t>
                  </a:r>
                  <a:r>
                    <a:rPr lang="en-US" altLang="zh-CN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elocity</a:t>
                  </a:r>
                </a:p>
                <a:p>
                  <a:pPr algn="ctr">
                    <a:defRPr/>
                  </a:pPr>
                  <a:r>
                    <a:rPr lang="zh-CN" altLang="en-US" kern="0" dirty="0">
                      <a:solidFill>
                        <a:prstClr val="black"/>
                      </a:solidFill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生成快速</a:t>
                  </a:r>
                </a:p>
              </p:txBody>
            </p:sp>
          </p:grpSp>
        </p:grpSp>
      </p:grp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1971675"/>
            <a:ext cx="215900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应用六：健康医疗大数据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656D69A-0435-46DE-BEE0-CD1EDFAD68E8}" type="slidenum">
              <a:rPr kumimoji="0" lang="zh-CN" altLang="en-US" sz="1400" b="0">
                <a:latin typeface="Tahoma" panose="020B0604030504040204" pitchFamily="34" charset="0"/>
              </a:rPr>
              <a:pPr/>
              <a:t>12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26628" name="组合 17"/>
          <p:cNvGrpSpPr>
            <a:grpSpLocks/>
          </p:cNvGrpSpPr>
          <p:nvPr/>
        </p:nvGrpSpPr>
        <p:grpSpPr bwMode="auto">
          <a:xfrm>
            <a:off x="9099551" y="4425950"/>
            <a:ext cx="1311275" cy="1358900"/>
            <a:chOff x="7038267" y="4272730"/>
            <a:chExt cx="1311745" cy="1358850"/>
          </a:xfrm>
        </p:grpSpPr>
        <p:sp>
          <p:nvSpPr>
            <p:cNvPr id="26781" name="圆角矩形 330"/>
            <p:cNvSpPr>
              <a:spLocks noChangeArrowheads="1"/>
            </p:cNvSpPr>
            <p:nvPr/>
          </p:nvSpPr>
          <p:spPr bwMode="auto">
            <a:xfrm>
              <a:off x="7038267" y="4272730"/>
              <a:ext cx="1311745" cy="1098510"/>
            </a:xfrm>
            <a:prstGeom prst="roundRect">
              <a:avLst>
                <a:gd name="adj" fmla="val 824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ts val="600"/>
                </a:spcAft>
              </a:pPr>
              <a:r>
                <a:rPr kumimoji="0" lang="zh-CN" altLang="en-US" sz="1400" b="0">
                  <a:solidFill>
                    <a:srgbClr val="00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其他系统</a:t>
              </a:r>
              <a:endParaRPr kumimoji="0" lang="en-US" altLang="zh-CN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spcAft>
                  <a:spcPts val="600"/>
                </a:spcAft>
                <a:buFont typeface="Tahoma" panose="020B0604030504040204" pitchFamily="34" charset="0"/>
                <a:buChar char="−"/>
              </a:pPr>
              <a:r>
                <a:rPr kumimoji="0" lang="zh-CN" altLang="en-US" sz="1400" b="0">
                  <a:solidFill>
                    <a:srgbClr val="00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医保监管</a:t>
              </a:r>
              <a:endParaRPr kumimoji="0" lang="en-US" altLang="zh-CN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spcAft>
                  <a:spcPts val="600"/>
                </a:spcAft>
                <a:buFont typeface="Tahoma" panose="020B0604030504040204" pitchFamily="34" charset="0"/>
                <a:buChar char="−"/>
              </a:pPr>
              <a:r>
                <a:rPr kumimoji="0" lang="zh-CN" altLang="en-US" sz="1400" b="0">
                  <a:solidFill>
                    <a:srgbClr val="00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药物研发</a:t>
              </a:r>
              <a:endParaRPr kumimoji="0" lang="en-US" altLang="zh-CN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spcAft>
                  <a:spcPts val="600"/>
                </a:spcAft>
                <a:buFont typeface="Tahoma" panose="020B0604030504040204" pitchFamily="34" charset="0"/>
                <a:buChar char="−"/>
              </a:pPr>
              <a:r>
                <a:rPr kumimoji="0" lang="zh-CN" altLang="en-US" sz="1400" b="0">
                  <a:solidFill>
                    <a:srgbClr val="00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设备制造</a:t>
              </a:r>
              <a:endParaRPr kumimoji="0" lang="en-US" altLang="zh-CN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spcAft>
                  <a:spcPts val="600"/>
                </a:spcAft>
                <a:buFont typeface="Tahoma" panose="020B0604030504040204" pitchFamily="34" charset="0"/>
                <a:buChar char="−"/>
              </a:pPr>
              <a:r>
                <a:rPr kumimoji="0" lang="zh-CN" altLang="en-US" sz="1400" b="0">
                  <a:solidFill>
                    <a:srgbClr val="00000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医疗急救</a:t>
              </a:r>
              <a:endParaRPr kumimoji="0" lang="en-US" altLang="zh-CN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782" name="直接连接符 6"/>
            <p:cNvCxnSpPr>
              <a:cxnSpLocks noChangeShapeType="1"/>
            </p:cNvCxnSpPr>
            <p:nvPr/>
          </p:nvCxnSpPr>
          <p:spPr bwMode="auto">
            <a:xfrm>
              <a:off x="7237355" y="4528607"/>
              <a:ext cx="0" cy="110297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629" name="Picture 13" descr="http://imgt5.bdstatic.com/it/u=2805968863,1168617472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984750"/>
            <a:ext cx="11636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0" name="组合 18"/>
          <p:cNvGrpSpPr>
            <a:grpSpLocks/>
          </p:cNvGrpSpPr>
          <p:nvPr/>
        </p:nvGrpSpPr>
        <p:grpSpPr bwMode="auto">
          <a:xfrm>
            <a:off x="1665288" y="2574926"/>
            <a:ext cx="8850312" cy="3806825"/>
            <a:chOff x="218754" y="2420888"/>
            <a:chExt cx="8850082" cy="3806985"/>
          </a:xfrm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82AEA6A0-2529-4098-82E7-4C173E7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99867">
              <a:off x="1969720" y="2708238"/>
              <a:ext cx="5473558" cy="2881433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C148083C-3B99-4B41-A9B7-EF617D46D9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99867">
              <a:off x="2107830" y="2720939"/>
              <a:ext cx="5298937" cy="2787767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5BA1A17D-06A3-4744-B00C-33B20E0F9C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99867">
              <a:off x="2293562" y="2798729"/>
              <a:ext cx="4943347" cy="2602022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202ADCEC-03B0-4D90-9594-9F278BF1B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99867">
              <a:off x="2371348" y="2801904"/>
              <a:ext cx="4835399" cy="251629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26741" name="组合 7"/>
            <p:cNvGrpSpPr>
              <a:grpSpLocks/>
            </p:cNvGrpSpPr>
            <p:nvPr/>
          </p:nvGrpSpPr>
          <p:grpSpPr bwMode="auto">
            <a:xfrm>
              <a:off x="218754" y="3140968"/>
              <a:ext cx="2981894" cy="775835"/>
              <a:chOff x="218754" y="3140968"/>
              <a:chExt cx="2981894" cy="775835"/>
            </a:xfrm>
          </p:grpSpPr>
          <p:sp>
            <p:nvSpPr>
              <p:cNvPr id="49" name="Oval 16">
                <a:extLst>
                  <a:ext uri="{FF2B5EF4-FFF2-40B4-BE49-F238E27FC236}">
                    <a16:creationId xmlns:a16="http://schemas.microsoft.com/office/drawing/2014/main" id="{9FCF957C-5C18-44E8-8290-41790E961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7870" y="3141643"/>
                <a:ext cx="692132" cy="690592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50" name="Oval 19">
                <a:extLst>
                  <a:ext uri="{FF2B5EF4-FFF2-40B4-BE49-F238E27FC236}">
                    <a16:creationId xmlns:a16="http://schemas.microsoft.com/office/drawing/2014/main" id="{73F7AD05-EDE8-46C2-8F59-9352F85FC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355" y="3178158"/>
                <a:ext cx="533386" cy="395304"/>
              </a:xfrm>
              <a:prstGeom prst="ellipse">
                <a:avLst/>
              </a:prstGeom>
              <a:gradFill rotWithShape="0">
                <a:gsLst>
                  <a:gs pos="0">
                    <a:sysClr val="window" lastClr="FFFFFF"/>
                  </a:gs>
                  <a:gs pos="100000">
                    <a:srgbClr val="FF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9EE0DB51-D122-40A4-955B-F3192B096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4" y="3665540"/>
                <a:ext cx="2468498" cy="212734"/>
              </a:xfrm>
              <a:custGeom>
                <a:avLst/>
                <a:gdLst>
                  <a:gd name="T0" fmla="*/ 2147483647 w 1361"/>
                  <a:gd name="T1" fmla="*/ 0 h 134"/>
                  <a:gd name="T2" fmla="*/ 2147483647 w 1361"/>
                  <a:gd name="T3" fmla="*/ 2147483647 h 134"/>
                  <a:gd name="T4" fmla="*/ 0 w 1361"/>
                  <a:gd name="T5" fmla="*/ 2147483647 h 134"/>
                  <a:gd name="T6" fmla="*/ 0 60000 65536"/>
                  <a:gd name="T7" fmla="*/ 0 60000 65536"/>
                  <a:gd name="T8" fmla="*/ 0 60000 65536"/>
                  <a:gd name="T9" fmla="*/ 0 w 1361"/>
                  <a:gd name="T10" fmla="*/ 0 h 134"/>
                  <a:gd name="T11" fmla="*/ 1361 w 1361"/>
                  <a:gd name="T12" fmla="*/ 134 h 1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61" h="134">
                    <a:moveTo>
                      <a:pt x="1361" y="0"/>
                    </a:moveTo>
                    <a:lnTo>
                      <a:pt x="1241" y="134"/>
                    </a:lnTo>
                    <a:lnTo>
                      <a:pt x="0" y="134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F30B455-99EA-4F49-9C1C-A192914B1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503" y="3341677"/>
                <a:ext cx="2081158" cy="57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b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医院、影像中心、药房</a:t>
                </a:r>
                <a:endParaRPr kumimoji="0" lang="ko-KR" altLang="en-US" sz="1500" b="0" kern="0" dirty="0">
                  <a:solidFill>
                    <a:srgbClr val="000000"/>
                  </a:solidFill>
                  <a:ea typeface="HY견고딕"/>
                  <a:cs typeface="Times New Roman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853C0E7-5837-4316-A7FA-4736F263E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8669" y="3332151"/>
                <a:ext cx="595297" cy="311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b="0" i="1" kern="0">
                    <a:solidFill>
                      <a:prstClr val="white"/>
                    </a:solidFill>
                    <a:ea typeface="微软雅黑" pitchFamily="34" charset="-122"/>
                    <a:cs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26742" name="组合 8"/>
            <p:cNvGrpSpPr>
              <a:grpSpLocks/>
            </p:cNvGrpSpPr>
            <p:nvPr/>
          </p:nvGrpSpPr>
          <p:grpSpPr bwMode="auto">
            <a:xfrm>
              <a:off x="395537" y="5044506"/>
              <a:ext cx="3154361" cy="1183367"/>
              <a:chOff x="395537" y="5044506"/>
              <a:chExt cx="3154361" cy="1183367"/>
            </a:xfrm>
          </p:grpSpPr>
          <p:sp>
            <p:nvSpPr>
              <p:cNvPr id="44" name="Oval 20">
                <a:extLst>
                  <a:ext uri="{FF2B5EF4-FFF2-40B4-BE49-F238E27FC236}">
                    <a16:creationId xmlns:a16="http://schemas.microsoft.com/office/drawing/2014/main" id="{C6FE45AC-1714-4B2B-8A21-6E7DD2476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5350" y="5045136"/>
                <a:ext cx="823892" cy="823947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3200" b="0" i="1" kern="0">
                  <a:solidFill>
                    <a:srgbClr val="CC66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5" name="Oval 21">
                <a:extLst>
                  <a:ext uri="{FF2B5EF4-FFF2-40B4-BE49-F238E27FC236}">
                    <a16:creationId xmlns:a16="http://schemas.microsoft.com/office/drawing/2014/main" id="{1DBC83F5-571A-4F05-AACC-4DB444B7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598" y="5061012"/>
                <a:ext cx="633397" cy="469920"/>
              </a:xfrm>
              <a:prstGeom prst="ellipse">
                <a:avLst/>
              </a:prstGeom>
              <a:gradFill rotWithShape="0">
                <a:gsLst>
                  <a:gs pos="0">
                    <a:sysClr val="window" lastClr="FFFFFF"/>
                  </a:gs>
                  <a:gs pos="100000">
                    <a:srgbClr val="FF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015228A-11F8-4920-BB9B-63BDE71F0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961" y="5772242"/>
                <a:ext cx="2519298" cy="417530"/>
              </a:xfrm>
              <a:custGeom>
                <a:avLst/>
                <a:gdLst>
                  <a:gd name="T0" fmla="*/ 2147483647 w 1038"/>
                  <a:gd name="T1" fmla="*/ 0 h 263"/>
                  <a:gd name="T2" fmla="*/ 2147483647 w 1038"/>
                  <a:gd name="T3" fmla="*/ 2147483647 h 263"/>
                  <a:gd name="T4" fmla="*/ 0 w 1038"/>
                  <a:gd name="T5" fmla="*/ 2147483647 h 263"/>
                  <a:gd name="T6" fmla="*/ 0 60000 65536"/>
                  <a:gd name="T7" fmla="*/ 0 60000 65536"/>
                  <a:gd name="T8" fmla="*/ 0 60000 65536"/>
                  <a:gd name="T9" fmla="*/ 0 w 1038"/>
                  <a:gd name="T10" fmla="*/ 0 h 263"/>
                  <a:gd name="T11" fmla="*/ 1038 w 1038"/>
                  <a:gd name="T12" fmla="*/ 263 h 2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38" h="263">
                    <a:moveTo>
                      <a:pt x="1038" y="0"/>
                    </a:moveTo>
                    <a:lnTo>
                      <a:pt x="847" y="260"/>
                    </a:lnTo>
                    <a:lnTo>
                      <a:pt x="0" y="263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A3A832-1982-40B5-B137-1E1B1860B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677" y="5661112"/>
                <a:ext cx="1676356" cy="566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zh-CN" sz="1500" b="0" kern="0" dirty="0">
                  <a:solidFill>
                    <a:srgbClr val="000000"/>
                  </a:solidFill>
                  <a:ea typeface="微软雅黑" pitchFamily="34" charset="-122"/>
                  <a:cs typeface="Times New Roman" pitchFamily="18" charset="0"/>
                </a:endParaRP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药品监管局、疾控中心</a:t>
                </a:r>
              </a:p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500" b="0" kern="0" dirty="0">
                  <a:solidFill>
                    <a:srgbClr val="000000"/>
                  </a:solidFill>
                  <a:ea typeface="HY견고딕"/>
                  <a:cs typeface="Times New Roman" pitchFamily="18" charset="0"/>
                </a:endParaRPr>
              </a:p>
            </p:txBody>
          </p:sp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D88FDC30-FA2E-4B5C-984D-3E55719AE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562" y="5272158"/>
                <a:ext cx="708007" cy="369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b="0" i="1" kern="0">
                    <a:solidFill>
                      <a:prstClr val="white"/>
                    </a:solidFill>
                    <a:ea typeface="微软雅黑" pitchFamily="34" charset="-122"/>
                    <a:cs typeface="Times New Roman" pitchFamily="18" charset="0"/>
                  </a:rPr>
                  <a:t>2</a:t>
                </a:r>
              </a:p>
            </p:txBody>
          </p:sp>
        </p:grpSp>
        <p:grpSp>
          <p:nvGrpSpPr>
            <p:cNvPr id="26743" name="组合 10"/>
            <p:cNvGrpSpPr>
              <a:grpSpLocks/>
            </p:cNvGrpSpPr>
            <p:nvPr/>
          </p:nvGrpSpPr>
          <p:grpSpPr bwMode="auto">
            <a:xfrm>
              <a:off x="5076056" y="4932834"/>
              <a:ext cx="3318672" cy="1212005"/>
              <a:chOff x="5076056" y="4932834"/>
              <a:chExt cx="3318672" cy="1212005"/>
            </a:xfrm>
          </p:grpSpPr>
          <p:sp>
            <p:nvSpPr>
              <p:cNvPr id="39" name="Oval 22">
                <a:extLst>
                  <a:ext uri="{FF2B5EF4-FFF2-40B4-BE49-F238E27FC236}">
                    <a16:creationId xmlns:a16="http://schemas.microsoft.com/office/drawing/2014/main" id="{9AB2695C-4018-4DEC-8305-C8313F208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6378" y="4932419"/>
                <a:ext cx="936601" cy="93666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3200" b="0" i="1" kern="0">
                  <a:solidFill>
                    <a:srgbClr val="CC66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0" name="Oval 23">
                <a:extLst>
                  <a:ext uri="{FF2B5EF4-FFF2-40B4-BE49-F238E27FC236}">
                    <a16:creationId xmlns:a16="http://schemas.microsoft.com/office/drawing/2014/main" id="{CA3EC2F5-8F5D-42FC-B842-8B05EF37A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325" y="4949883"/>
                <a:ext cx="720706" cy="535010"/>
              </a:xfrm>
              <a:prstGeom prst="ellipse">
                <a:avLst/>
              </a:prstGeom>
              <a:gradFill rotWithShape="0">
                <a:gsLst>
                  <a:gs pos="0">
                    <a:sysClr val="window" lastClr="FFFFFF"/>
                  </a:gs>
                  <a:gs pos="100000">
                    <a:srgbClr val="FF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1BA2806A-4C38-46C1-A0D9-C88F37C06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7731" y="5691276"/>
                <a:ext cx="2476436" cy="403242"/>
              </a:xfrm>
              <a:custGeom>
                <a:avLst/>
                <a:gdLst>
                  <a:gd name="T0" fmla="*/ 0 w 1126"/>
                  <a:gd name="T1" fmla="*/ 0 h 253"/>
                  <a:gd name="T2" fmla="*/ 2147483647 w 1126"/>
                  <a:gd name="T3" fmla="*/ 2147483647 h 253"/>
                  <a:gd name="T4" fmla="*/ 2147483647 w 1126"/>
                  <a:gd name="T5" fmla="*/ 2147483647 h 253"/>
                  <a:gd name="T6" fmla="*/ 0 60000 65536"/>
                  <a:gd name="T7" fmla="*/ 0 60000 65536"/>
                  <a:gd name="T8" fmla="*/ 0 60000 65536"/>
                  <a:gd name="T9" fmla="*/ 0 w 1126"/>
                  <a:gd name="T10" fmla="*/ 0 h 253"/>
                  <a:gd name="T11" fmla="*/ 1126 w 1126"/>
                  <a:gd name="T12" fmla="*/ 253 h 2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6" h="253">
                    <a:moveTo>
                      <a:pt x="0" y="0"/>
                    </a:moveTo>
                    <a:lnTo>
                      <a:pt x="205" y="249"/>
                    </a:lnTo>
                    <a:lnTo>
                      <a:pt x="1126" y="253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2" name="Rectangle 44">
                <a:extLst>
                  <a:ext uri="{FF2B5EF4-FFF2-40B4-BE49-F238E27FC236}">
                    <a16:creationId xmlns:a16="http://schemas.microsoft.com/office/drawing/2014/main" id="{6D4601BF-EB94-42A1-8024-F12BEF494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170" y="5570621"/>
                <a:ext cx="1608095" cy="57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zh-CN" sz="1500" b="0" kern="0" dirty="0">
                  <a:solidFill>
                    <a:srgbClr val="000000"/>
                  </a:solidFill>
                  <a:ea typeface="微软雅黑" pitchFamily="34" charset="-122"/>
                  <a:cs typeface="Times New Roman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设备</a:t>
                </a:r>
                <a:r>
                  <a:rPr kumimoji="0" lang="en-US" altLang="zh-CN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/</a:t>
                </a:r>
                <a:r>
                  <a:rPr kumimoji="0" lang="zh-CN" altLang="en-US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制药厂、医保中心</a:t>
                </a:r>
                <a:endParaRPr kumimoji="0" lang="ko-KR" altLang="en-US" sz="1500" b="0" kern="0" dirty="0">
                  <a:solidFill>
                    <a:srgbClr val="000000"/>
                  </a:solidFill>
                  <a:ea typeface="HY견고딕"/>
                  <a:cs typeface="Times New Roman" pitchFamily="18" charset="0"/>
                </a:endParaRPr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91719A00-A020-4BE5-8FB8-30B195AA6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4638" y="5189605"/>
                <a:ext cx="806429" cy="422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b="0" i="1" kern="0">
                    <a:solidFill>
                      <a:prstClr val="white"/>
                    </a:solidFill>
                    <a:ea typeface="微软雅黑" pitchFamily="34" charset="-122"/>
                    <a:cs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26744" name="组合 9"/>
            <p:cNvGrpSpPr>
              <a:grpSpLocks/>
            </p:cNvGrpSpPr>
            <p:nvPr/>
          </p:nvGrpSpPr>
          <p:grpSpPr bwMode="auto">
            <a:xfrm>
              <a:off x="6084664" y="2420888"/>
              <a:ext cx="2984172" cy="1368152"/>
              <a:chOff x="6084664" y="2420888"/>
              <a:chExt cx="2984172" cy="1368152"/>
            </a:xfrm>
          </p:grpSpPr>
          <p:sp>
            <p:nvSpPr>
              <p:cNvPr id="34" name="Oval 24">
                <a:extLst>
                  <a:ext uri="{FF2B5EF4-FFF2-40B4-BE49-F238E27FC236}">
                    <a16:creationId xmlns:a16="http://schemas.microsoft.com/office/drawing/2014/main" id="{9207B720-196D-43F0-8511-9AA5F7642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4414" y="2420888"/>
                <a:ext cx="863577" cy="863637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3200" b="0" i="1" kern="0">
                  <a:solidFill>
                    <a:srgbClr val="CC66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5" name="Oval 25">
                <a:extLst>
                  <a:ext uri="{FF2B5EF4-FFF2-40B4-BE49-F238E27FC236}">
                    <a16:creationId xmlns:a16="http://schemas.microsoft.com/office/drawing/2014/main" id="{6D1A14A7-7914-470E-A465-5ED4A4DBB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836" y="2436764"/>
                <a:ext cx="666733" cy="493734"/>
              </a:xfrm>
              <a:prstGeom prst="ellipse">
                <a:avLst/>
              </a:prstGeom>
              <a:gradFill rotWithShape="0">
                <a:gsLst>
                  <a:gs pos="0">
                    <a:sysClr val="window" lastClr="FFFFFF"/>
                  </a:gs>
                  <a:gs pos="100000">
                    <a:srgbClr val="FF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6" name="Freeform 47">
                <a:extLst>
                  <a:ext uri="{FF2B5EF4-FFF2-40B4-BE49-F238E27FC236}">
                    <a16:creationId xmlns:a16="http://schemas.microsoft.com/office/drawing/2014/main" id="{599E9939-A3FD-49B3-A102-48569E226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203" y="3268649"/>
                <a:ext cx="2447861" cy="520722"/>
              </a:xfrm>
              <a:custGeom>
                <a:avLst/>
                <a:gdLst>
                  <a:gd name="T0" fmla="*/ 0 w 1015"/>
                  <a:gd name="T1" fmla="*/ 0 h 236"/>
                  <a:gd name="T2" fmla="*/ 2147483647 w 1015"/>
                  <a:gd name="T3" fmla="*/ 2147483647 h 236"/>
                  <a:gd name="T4" fmla="*/ 2147483647 w 1015"/>
                  <a:gd name="T5" fmla="*/ 2147483647 h 236"/>
                  <a:gd name="T6" fmla="*/ 0 60000 65536"/>
                  <a:gd name="T7" fmla="*/ 0 60000 65536"/>
                  <a:gd name="T8" fmla="*/ 0 60000 65536"/>
                  <a:gd name="T9" fmla="*/ 0 w 1015"/>
                  <a:gd name="T10" fmla="*/ 0 h 236"/>
                  <a:gd name="T11" fmla="*/ 1015 w 1015"/>
                  <a:gd name="T12" fmla="*/ 236 h 2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15" h="236">
                    <a:moveTo>
                      <a:pt x="0" y="0"/>
                    </a:moveTo>
                    <a:lnTo>
                      <a:pt x="184" y="233"/>
                    </a:lnTo>
                    <a:lnTo>
                      <a:pt x="1015" y="236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7" name="Rectangle 48">
                <a:extLst>
                  <a:ext uri="{FF2B5EF4-FFF2-40B4-BE49-F238E27FC236}">
                    <a16:creationId xmlns:a16="http://schemas.microsoft.com/office/drawing/2014/main" id="{021537BD-4A3D-4347-AF75-4A108E46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355" y="3257536"/>
                <a:ext cx="2141481" cy="50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zh-CN" sz="1500" b="0" kern="0" dirty="0">
                  <a:solidFill>
                    <a:srgbClr val="000000"/>
                  </a:solidFill>
                  <a:ea typeface="微软雅黑" pitchFamily="34" charset="-122"/>
                  <a:cs typeface="Times New Roman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14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健管中心、社区健康中心</a:t>
                </a:r>
                <a:endParaRPr kumimoji="0" lang="ko-KR" altLang="en-US" sz="1500" b="0" kern="0" dirty="0">
                  <a:solidFill>
                    <a:srgbClr val="000000"/>
                  </a:solidFill>
                  <a:ea typeface="微软雅黑" pitchFamily="34" charset="-122"/>
                  <a:cs typeface="Times New Roman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500" b="0" kern="0" dirty="0">
                    <a:solidFill>
                      <a:srgbClr val="000000"/>
                    </a:solidFill>
                    <a:ea typeface="微软雅黑" pitchFamily="34" charset="-122"/>
                    <a:cs typeface="Times New Roman" pitchFamily="18" charset="0"/>
                  </a:rPr>
                  <a:t> </a:t>
                </a:r>
                <a:endParaRPr kumimoji="0" lang="ko-KR" altLang="en-US" sz="1500" b="0" kern="0" dirty="0">
                  <a:solidFill>
                    <a:srgbClr val="000000"/>
                  </a:solidFill>
                  <a:ea typeface="HY견고딕"/>
                  <a:cs typeface="Times New Roman" pitchFamily="18" charset="0"/>
                </a:endParaRPr>
              </a:p>
            </p:txBody>
          </p:sp>
          <p:sp>
            <p:nvSpPr>
              <p:cNvPr id="38" name="Rectangle 55">
                <a:extLst>
                  <a:ext uri="{FF2B5EF4-FFF2-40B4-BE49-F238E27FC236}">
                    <a16:creationId xmlns:a16="http://schemas.microsoft.com/office/drawing/2014/main" id="{8841DC65-5B6B-4BAB-B139-775F87C7A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087" y="2651086"/>
                <a:ext cx="742931" cy="387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b="0" i="1" kern="0">
                    <a:solidFill>
                      <a:prstClr val="white"/>
                    </a:solidFill>
                    <a:ea typeface="微软雅黑" pitchFamily="34" charset="-122"/>
                    <a:cs typeface="Times New Roman" pitchFamily="18" charset="0"/>
                  </a:rPr>
                  <a:t>4</a:t>
                </a:r>
              </a:p>
            </p:txBody>
          </p:sp>
        </p:grpSp>
        <p:grpSp>
          <p:nvGrpSpPr>
            <p:cNvPr id="26745" name="组合 14"/>
            <p:cNvGrpSpPr>
              <a:grpSpLocks/>
            </p:cNvGrpSpPr>
            <p:nvPr/>
          </p:nvGrpSpPr>
          <p:grpSpPr bwMode="auto">
            <a:xfrm>
              <a:off x="3010970" y="3428504"/>
              <a:ext cx="1703534" cy="599730"/>
              <a:chOff x="2598440" y="3731820"/>
              <a:chExt cx="1703534" cy="599730"/>
            </a:xfrm>
          </p:grpSpPr>
          <p:sp>
            <p:nvSpPr>
              <p:cNvPr id="31" name="AutoShape 28">
                <a:extLst>
                  <a:ext uri="{FF2B5EF4-FFF2-40B4-BE49-F238E27FC236}">
                    <a16:creationId xmlns:a16="http://schemas.microsoft.com/office/drawing/2014/main" id="{4BA84B89-7733-4526-AD09-EFEEE81FC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563" y="3732309"/>
                <a:ext cx="1703344" cy="5985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2" name="AutoShape 29">
                <a:extLst>
                  <a:ext uri="{FF2B5EF4-FFF2-40B4-BE49-F238E27FC236}">
                    <a16:creationId xmlns:a16="http://schemas.microsoft.com/office/drawing/2014/main" id="{C77B73BB-D14B-4FB7-98BC-889E581FC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058" y="3833913"/>
                <a:ext cx="1322354" cy="3953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CC00"/>
                  </a:gs>
                  <a:gs pos="50000">
                    <a:srgbClr val="FFFFFF"/>
                  </a:gs>
                  <a:gs pos="100000">
                    <a:srgbClr val="99CC00"/>
                  </a:gs>
                </a:gsLst>
                <a:lin ang="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3" name="Rectangle 34">
                <a:extLst>
                  <a:ext uri="{FF2B5EF4-FFF2-40B4-BE49-F238E27FC236}">
                    <a16:creationId xmlns:a16="http://schemas.microsoft.com/office/drawing/2014/main" id="{1B001934-0BDA-4027-B295-03E893691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5731" y="3899003"/>
                <a:ext cx="1184244" cy="2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2200" b="0" kern="0" dirty="0">
                    <a:solidFill>
                      <a:srgbClr val="003300"/>
                    </a:solidFill>
                    <a:ea typeface="微软雅黑" pitchFamily="34" charset="-122"/>
                    <a:cs typeface="Times New Roman" pitchFamily="18" charset="0"/>
                  </a:rPr>
                  <a:t>医疗</a:t>
                </a:r>
                <a:endParaRPr kumimoji="0" lang="ko-KR" altLang="en-US" sz="2200" b="0" kern="0" dirty="0">
                  <a:solidFill>
                    <a:srgbClr val="003300"/>
                  </a:solidFill>
                  <a:ea typeface="HY헤드라인M"/>
                  <a:cs typeface="Times New Roman" pitchFamily="18" charset="0"/>
                </a:endParaRPr>
              </a:p>
            </p:txBody>
          </p:sp>
        </p:grpSp>
        <p:grpSp>
          <p:nvGrpSpPr>
            <p:cNvPr id="26746" name="组合 12"/>
            <p:cNvGrpSpPr>
              <a:grpSpLocks/>
            </p:cNvGrpSpPr>
            <p:nvPr/>
          </p:nvGrpSpPr>
          <p:grpSpPr bwMode="auto">
            <a:xfrm>
              <a:off x="4910015" y="3331468"/>
              <a:ext cx="1703534" cy="599730"/>
              <a:chOff x="3199162" y="4667924"/>
              <a:chExt cx="1703534" cy="599730"/>
            </a:xfrm>
          </p:grpSpPr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3277114F-3248-44A7-992E-5273BC56D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841" y="4668607"/>
                <a:ext cx="1703344" cy="5985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25CE7DEF-DEA9-4C6D-8D92-F39D00EC8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9336" y="4770211"/>
                <a:ext cx="1322354" cy="3953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CC00"/>
                  </a:gs>
                  <a:gs pos="50000">
                    <a:srgbClr val="FFFFFF"/>
                  </a:gs>
                  <a:gs pos="100000">
                    <a:srgbClr val="99CC00"/>
                  </a:gs>
                </a:gsLst>
                <a:lin ang="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30" name="Rectangle 34">
                <a:extLst>
                  <a:ext uri="{FF2B5EF4-FFF2-40B4-BE49-F238E27FC236}">
                    <a16:creationId xmlns:a16="http://schemas.microsoft.com/office/drawing/2014/main" id="{4AE055D6-2DE1-488B-BB64-AA5B3D7B2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009" y="4835302"/>
                <a:ext cx="1184244" cy="2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2200" b="0" kern="0" dirty="0">
                    <a:solidFill>
                      <a:srgbClr val="003300"/>
                    </a:solidFill>
                    <a:ea typeface="微软雅黑" pitchFamily="34" charset="-122"/>
                    <a:cs typeface="Times New Roman" pitchFamily="18" charset="0"/>
                  </a:rPr>
                  <a:t>健康</a:t>
                </a:r>
                <a:endParaRPr kumimoji="0" lang="ko-KR" altLang="en-US" sz="2200" b="0" kern="0" dirty="0">
                  <a:solidFill>
                    <a:srgbClr val="003300"/>
                  </a:solidFill>
                  <a:ea typeface="HY헤드라인M"/>
                  <a:cs typeface="Times New Roman" pitchFamily="18" charset="0"/>
                </a:endParaRPr>
              </a:p>
            </p:txBody>
          </p:sp>
        </p:grpSp>
        <p:grpSp>
          <p:nvGrpSpPr>
            <p:cNvPr id="26747" name="组合 13"/>
            <p:cNvGrpSpPr>
              <a:grpSpLocks/>
            </p:cNvGrpSpPr>
            <p:nvPr/>
          </p:nvGrpSpPr>
          <p:grpSpPr bwMode="auto">
            <a:xfrm>
              <a:off x="2775198" y="4462074"/>
              <a:ext cx="1703534" cy="599730"/>
              <a:chOff x="4855346" y="4356226"/>
              <a:chExt cx="1703534" cy="599730"/>
            </a:xfrm>
          </p:grpSpPr>
          <p:sp>
            <p:nvSpPr>
              <p:cNvPr id="25" name="AutoShape 28">
                <a:extLst>
                  <a:ext uri="{FF2B5EF4-FFF2-40B4-BE49-F238E27FC236}">
                    <a16:creationId xmlns:a16="http://schemas.microsoft.com/office/drawing/2014/main" id="{685A24DA-CC92-4B24-A8D6-BCFC21B31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711" y="4356651"/>
                <a:ext cx="1704931" cy="5985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26" name="AutoShape 29">
                <a:extLst>
                  <a:ext uri="{FF2B5EF4-FFF2-40B4-BE49-F238E27FC236}">
                    <a16:creationId xmlns:a16="http://schemas.microsoft.com/office/drawing/2014/main" id="{7F675458-F959-4703-AF78-154917E20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206" y="4458255"/>
                <a:ext cx="1323941" cy="3953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CC00"/>
                  </a:gs>
                  <a:gs pos="50000">
                    <a:srgbClr val="FFFFFF"/>
                  </a:gs>
                  <a:gs pos="100000">
                    <a:srgbClr val="99CC00"/>
                  </a:gs>
                </a:gsLst>
                <a:lin ang="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27" name="Rectangle 34">
                <a:extLst>
                  <a:ext uri="{FF2B5EF4-FFF2-40B4-BE49-F238E27FC236}">
                    <a16:creationId xmlns:a16="http://schemas.microsoft.com/office/drawing/2014/main" id="{69428DA5-C08D-445A-BC39-B8082520F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879" y="4523346"/>
                <a:ext cx="1185831" cy="2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2200" b="0" kern="0" dirty="0">
                    <a:solidFill>
                      <a:srgbClr val="003300"/>
                    </a:solidFill>
                    <a:ea typeface="微软雅黑" pitchFamily="34" charset="-122"/>
                    <a:cs typeface="Times New Roman" pitchFamily="18" charset="0"/>
                  </a:rPr>
                  <a:t>公卫</a:t>
                </a:r>
                <a:endParaRPr kumimoji="0" lang="ko-KR" altLang="en-US" sz="2200" b="0" kern="0" dirty="0">
                  <a:solidFill>
                    <a:srgbClr val="003300"/>
                  </a:solidFill>
                  <a:ea typeface="HY헤드라인M"/>
                  <a:cs typeface="Times New Roman" pitchFamily="18" charset="0"/>
                </a:endParaRPr>
              </a:p>
            </p:txBody>
          </p:sp>
        </p:grpSp>
        <p:grpSp>
          <p:nvGrpSpPr>
            <p:cNvPr id="26748" name="组合 15"/>
            <p:cNvGrpSpPr>
              <a:grpSpLocks/>
            </p:cNvGrpSpPr>
            <p:nvPr/>
          </p:nvGrpSpPr>
          <p:grpSpPr bwMode="auto">
            <a:xfrm>
              <a:off x="4657783" y="4333104"/>
              <a:ext cx="1703534" cy="599730"/>
              <a:chOff x="5215386" y="3348114"/>
              <a:chExt cx="1703534" cy="599730"/>
            </a:xfrm>
          </p:grpSpPr>
          <p:sp>
            <p:nvSpPr>
              <p:cNvPr id="22" name="AutoShape 28">
                <a:extLst>
                  <a:ext uri="{FF2B5EF4-FFF2-40B4-BE49-F238E27FC236}">
                    <a16:creationId xmlns:a16="http://schemas.microsoft.com/office/drawing/2014/main" id="{669DFCBD-37C4-42B0-9D3B-0BA0EDFC5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892" y="3347328"/>
                <a:ext cx="1703343" cy="600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zh-CN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2C842937-D13F-4A86-B328-0719266DC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5387" y="3448932"/>
                <a:ext cx="1322353" cy="39689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CC00"/>
                  </a:gs>
                  <a:gs pos="50000">
                    <a:srgbClr val="FFFFFF"/>
                  </a:gs>
                  <a:gs pos="100000">
                    <a:srgbClr val="99CC00"/>
                  </a:gs>
                </a:gsLst>
                <a:lin ang="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24" name="Rectangle 34">
                <a:extLst>
                  <a:ext uri="{FF2B5EF4-FFF2-40B4-BE49-F238E27FC236}">
                    <a16:creationId xmlns:a16="http://schemas.microsoft.com/office/drawing/2014/main" id="{C4E7C3BF-9531-4A59-9532-2566371B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60" y="3515610"/>
                <a:ext cx="1184244" cy="2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zh-CN" altLang="en-US" sz="2200" b="0" kern="0" dirty="0">
                    <a:solidFill>
                      <a:srgbClr val="003300"/>
                    </a:solidFill>
                    <a:ea typeface="微软雅黑" pitchFamily="34" charset="-122"/>
                    <a:cs typeface="Times New Roman" pitchFamily="18" charset="0"/>
                  </a:rPr>
                  <a:t>其他</a:t>
                </a:r>
                <a:endParaRPr kumimoji="0" lang="ko-KR" altLang="en-US" sz="2200" b="0" kern="0" dirty="0">
                  <a:solidFill>
                    <a:srgbClr val="003300"/>
                  </a:solidFill>
                  <a:ea typeface="HY헤드라인M"/>
                  <a:cs typeface="Times New Roman" pitchFamily="18" charset="0"/>
                </a:endParaRPr>
              </a:p>
            </p:txBody>
          </p:sp>
        </p:grpSp>
      </p:grpSp>
      <p:pic>
        <p:nvPicPr>
          <p:cNvPr id="266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1" y="2366964"/>
            <a:ext cx="9382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2" name="圆角矩形 379"/>
          <p:cNvSpPr>
            <a:spLocks noChangeArrowheads="1"/>
          </p:cNvSpPr>
          <p:nvPr/>
        </p:nvSpPr>
        <p:spPr bwMode="auto">
          <a:xfrm>
            <a:off x="1601788" y="4452939"/>
            <a:ext cx="1524000" cy="917575"/>
          </a:xfrm>
          <a:prstGeom prst="roundRect">
            <a:avLst>
              <a:gd name="adj" fmla="val 8245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公卫系统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Tahoma" panose="020B0604030504040204" pitchFamily="34" charset="0"/>
              <a:buChar char="−"/>
            </a:pPr>
            <a:r>
              <a:rPr lang="zh-CN" altLang="en-US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疾病防控</a:t>
            </a:r>
            <a:endParaRPr lang="en-US" altLang="zh-CN" sz="14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Tahoma" panose="020B0604030504040204" pitchFamily="34" charset="0"/>
              <a:buChar char="−"/>
            </a:pPr>
            <a:r>
              <a:rPr lang="zh-CN" altLang="en-US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区域协同</a:t>
            </a:r>
            <a:endParaRPr lang="en-US" altLang="zh-CN" sz="14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Tahoma" panose="020B0604030504040204" pitchFamily="34" charset="0"/>
              <a:buChar char="−"/>
            </a:pPr>
            <a:r>
              <a:rPr lang="zh-CN" altLang="en-US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远程医疗</a:t>
            </a:r>
            <a:endParaRPr lang="en-US" altLang="zh-CN" sz="14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Tahoma" panose="020B0604030504040204" pitchFamily="34" charset="0"/>
              <a:buChar char="−"/>
            </a:pPr>
            <a:r>
              <a:rPr lang="zh-CN" altLang="en-US" sz="14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卫生监督</a:t>
            </a:r>
            <a:endParaRPr lang="en-US" altLang="zh-CN" sz="14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633" name="直接连接符 55"/>
          <p:cNvCxnSpPr>
            <a:cxnSpLocks noChangeShapeType="1"/>
          </p:cNvCxnSpPr>
          <p:nvPr/>
        </p:nvCxnSpPr>
        <p:spPr bwMode="auto">
          <a:xfrm>
            <a:off x="1801813" y="4730751"/>
            <a:ext cx="0" cy="11033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634" name="组合 14"/>
          <p:cNvGrpSpPr>
            <a:grpSpLocks/>
          </p:cNvGrpSpPr>
          <p:nvPr/>
        </p:nvGrpSpPr>
        <p:grpSpPr bwMode="auto">
          <a:xfrm>
            <a:off x="3252788" y="1133475"/>
            <a:ext cx="5688012" cy="655638"/>
            <a:chOff x="1908323" y="1045170"/>
            <a:chExt cx="5688013" cy="655638"/>
          </a:xfrm>
        </p:grpSpPr>
        <p:sp>
          <p:nvSpPr>
            <p:cNvPr id="58" name="AutoShape 33">
              <a:extLst>
                <a:ext uri="{FF2B5EF4-FFF2-40B4-BE49-F238E27FC236}">
                  <a16:creationId xmlns:a16="http://schemas.microsoft.com/office/drawing/2014/main" id="{BB5956FF-D6F1-4173-9CCE-07F16D62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323" y="1045170"/>
              <a:ext cx="5688013" cy="6556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9CCFF"/>
                </a:gs>
                <a:gs pos="50000">
                  <a:sysClr val="window" lastClr="FFFFFF"/>
                </a:gs>
                <a:gs pos="100000">
                  <a:srgbClr val="99CC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000099"/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59" name="AutoShape 34">
              <a:extLst>
                <a:ext uri="{FF2B5EF4-FFF2-40B4-BE49-F238E27FC236}">
                  <a16:creationId xmlns:a16="http://schemas.microsoft.com/office/drawing/2014/main" id="{56B5759F-DDFD-4361-BCEA-49B163175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710" y="1102320"/>
              <a:ext cx="5581651" cy="541338"/>
            </a:xfrm>
            <a:prstGeom prst="roundRect">
              <a:avLst>
                <a:gd name="adj" fmla="val 50000"/>
              </a:avLst>
            </a:prstGeom>
            <a:solidFill>
              <a:srgbClr val="3366FF"/>
            </a:solidFill>
            <a:ln>
              <a:noFill/>
            </a:ln>
            <a:effectLst>
              <a:prstShdw prst="shdw17" dist="17961" dir="2700000">
                <a:srgbClr val="1F3D99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60" name="AutoShape 35">
              <a:extLst>
                <a:ext uri="{FF2B5EF4-FFF2-40B4-BE49-F238E27FC236}">
                  <a16:creationId xmlns:a16="http://schemas.microsoft.com/office/drawing/2014/main" id="{A8B3AB84-BEA7-4F7E-B204-F3AA44A69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35" y="1132483"/>
              <a:ext cx="5514976" cy="48101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/>
                </a:gs>
                <a:gs pos="100000">
                  <a:srgbClr val="6699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prstShdw prst="shdw17" dist="17961" dir="2700000">
                <a:sysClr val="window" lastClr="FFFFFF">
                  <a:gamma/>
                  <a:shade val="60000"/>
                  <a:invGamma/>
                </a:sysClr>
              </a:prst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61" name="AutoShape 36">
              <a:extLst>
                <a:ext uri="{FF2B5EF4-FFF2-40B4-BE49-F238E27FC236}">
                  <a16:creationId xmlns:a16="http://schemas.microsoft.com/office/drawing/2014/main" id="{BE78B488-8628-4C2C-897F-444AD0120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048" y="1257895"/>
              <a:ext cx="5514976" cy="2365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9CCFF">
                    <a:alpha val="10001"/>
                  </a:srgbClr>
                </a:gs>
                <a:gs pos="100000">
                  <a:srgbClr val="99CCFF">
                    <a:alpha val="39998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zh-CN" sz="1800" b="0" kern="0">
                <a:solidFill>
                  <a:prstClr val="white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1F616A5A-AEE6-470C-8E95-D49CD3E77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373" y="1176933"/>
              <a:ext cx="539750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0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医疗健康领域产生海量、异构、分布式数据</a:t>
              </a:r>
              <a:endParaRPr kumimoji="0" lang="ko-KR" altLang="en-US" sz="2000" b="0" kern="0" dirty="0">
                <a:solidFill>
                  <a:prstClr val="black"/>
                </a:solidFill>
                <a:ea typeface="HY헤드라인M"/>
                <a:cs typeface="Times New Roman" pitchFamily="18" charset="0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F0A1C4E8-9839-4E62-BF77-A9DEA641D5A9}"/>
              </a:ext>
            </a:extLst>
          </p:cNvPr>
          <p:cNvSpPr/>
          <p:nvPr/>
        </p:nvSpPr>
        <p:spPr>
          <a:xfrm>
            <a:off x="1595439" y="2089151"/>
            <a:ext cx="1436687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rPr>
              <a:t>医疗系统</a:t>
            </a:r>
            <a:endParaRPr lang="en-US" altLang="zh-CN" sz="1400" dirty="0">
              <a:solidFill>
                <a:prstClr val="black"/>
              </a:solidFill>
              <a:ea typeface="微软雅黑" pitchFamily="34" charset="-122"/>
              <a:cs typeface="Times New Roman" pitchFamily="18" charset="0"/>
            </a:endParaRPr>
          </a:p>
          <a:p>
            <a:pPr marL="269875" indent="-188913" fontAlgn="auto">
              <a:spcBef>
                <a:spcPts val="0"/>
              </a:spcBef>
              <a:spcAft>
                <a:spcPts val="600"/>
              </a:spcAft>
              <a:buFont typeface="Tahoma" pitchFamily="34" charset="0"/>
              <a:buChar char="−"/>
              <a:defRPr/>
            </a:pPr>
            <a:r>
              <a:rPr lang="en-US" altLang="zh-CN" sz="1400" b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rPr>
              <a:t>PACS/RIS</a:t>
            </a:r>
          </a:p>
          <a:p>
            <a:pPr marL="269875" indent="-188913" fontAlgn="auto">
              <a:spcBef>
                <a:spcPts val="0"/>
              </a:spcBef>
              <a:spcAft>
                <a:spcPts val="600"/>
              </a:spcAft>
              <a:buFont typeface="Tahoma" pitchFamily="34" charset="0"/>
              <a:buChar char="−"/>
              <a:defRPr/>
            </a:pPr>
            <a:r>
              <a:rPr lang="en-US" altLang="zh-CN" sz="1400" b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rPr>
              <a:t>LIS</a:t>
            </a:r>
          </a:p>
          <a:p>
            <a:pPr marL="269875" indent="-188913" fontAlgn="auto">
              <a:spcBef>
                <a:spcPts val="0"/>
              </a:spcBef>
              <a:spcAft>
                <a:spcPts val="600"/>
              </a:spcAft>
              <a:buFont typeface="Tahoma" pitchFamily="34" charset="0"/>
              <a:buChar char="−"/>
              <a:defRPr/>
            </a:pPr>
            <a:r>
              <a:rPr lang="en-US" altLang="zh-CN" sz="1400" b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rPr>
              <a:t>HIS</a:t>
            </a:r>
          </a:p>
          <a:p>
            <a:pPr marL="269875" indent="-188913" fontAlgn="auto">
              <a:spcBef>
                <a:spcPts val="0"/>
              </a:spcBef>
              <a:spcAft>
                <a:spcPts val="600"/>
              </a:spcAft>
              <a:buFont typeface="Tahoma" pitchFamily="34" charset="0"/>
              <a:buChar char="−"/>
              <a:defRPr/>
            </a:pPr>
            <a:r>
              <a:rPr lang="en-US" altLang="zh-CN" sz="1400" b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rPr>
              <a:t>EHR/EMR</a:t>
            </a:r>
          </a:p>
        </p:txBody>
      </p:sp>
      <p:cxnSp>
        <p:nvCxnSpPr>
          <p:cNvPr id="26636" name="直接连接符 63"/>
          <p:cNvCxnSpPr>
            <a:cxnSpLocks noChangeShapeType="1"/>
          </p:cNvCxnSpPr>
          <p:nvPr/>
        </p:nvCxnSpPr>
        <p:spPr bwMode="auto">
          <a:xfrm>
            <a:off x="1784350" y="2339976"/>
            <a:ext cx="0" cy="11033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637" name="组合 16"/>
          <p:cNvGrpSpPr>
            <a:grpSpLocks/>
          </p:cNvGrpSpPr>
          <p:nvPr/>
        </p:nvGrpSpPr>
        <p:grpSpPr bwMode="auto">
          <a:xfrm>
            <a:off x="8610601" y="2090739"/>
            <a:ext cx="1230313" cy="1347787"/>
            <a:chOff x="7197686" y="1966166"/>
            <a:chExt cx="1230440" cy="1348001"/>
          </a:xfrm>
        </p:grpSpPr>
        <p:sp>
          <p:nvSpPr>
            <p:cNvPr id="66" name="圆角矩形 390">
              <a:extLst>
                <a:ext uri="{FF2B5EF4-FFF2-40B4-BE49-F238E27FC236}">
                  <a16:creationId xmlns:a16="http://schemas.microsoft.com/office/drawing/2014/main" id="{DB0E56DB-0B19-48A3-9E8D-58A8475107DB}"/>
                </a:ext>
              </a:extLst>
            </p:cNvPr>
            <p:cNvSpPr/>
            <p:nvPr/>
          </p:nvSpPr>
          <p:spPr bwMode="auto">
            <a:xfrm>
              <a:off x="7197686" y="1966166"/>
              <a:ext cx="1230440" cy="1174937"/>
            </a:xfrm>
            <a:prstGeom prst="roundRect">
              <a:avLst>
                <a:gd name="adj" fmla="val 8246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85750" lvl="1" indent="-285750" defTabSz="577850"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zh-CN" altLang="en-US" sz="14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健康系统</a:t>
              </a:r>
              <a:endParaRPr kumimoji="0" lang="en-US" altLang="zh-CN" sz="1400" b="0" kern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endParaRPr>
            </a:p>
            <a:p>
              <a:pPr marL="269875" indent="-192088" defTabSz="577850" eaLnBrk="1" fontAlgn="auto" hangingPunct="1">
                <a:spcBef>
                  <a:spcPts val="0"/>
                </a:spcBef>
                <a:spcAft>
                  <a:spcPts val="600"/>
                </a:spcAft>
                <a:buFont typeface="Tahoma" pitchFamily="34" charset="0"/>
                <a:buChar char="−"/>
                <a:defRPr/>
              </a:pPr>
              <a:r>
                <a:rPr kumimoji="0" lang="zh-CN" altLang="en-US" sz="14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健康评估</a:t>
              </a:r>
              <a:endParaRPr kumimoji="0" lang="en-US" altLang="zh-CN" sz="1400" b="0" kern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endParaRPr>
            </a:p>
            <a:p>
              <a:pPr marL="269875" indent="-192088" defTabSz="577850" eaLnBrk="1" fontAlgn="auto" hangingPunct="1">
                <a:spcBef>
                  <a:spcPts val="0"/>
                </a:spcBef>
                <a:spcAft>
                  <a:spcPts val="600"/>
                </a:spcAft>
                <a:buFont typeface="Tahoma" pitchFamily="34" charset="0"/>
                <a:buChar char="−"/>
                <a:defRPr/>
              </a:pPr>
              <a:r>
                <a:rPr kumimoji="0" lang="zh-CN" altLang="en-US" sz="14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健康干预</a:t>
              </a:r>
              <a:endParaRPr kumimoji="0" lang="en-US" altLang="zh-CN" sz="1400" b="0" kern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endParaRPr>
            </a:p>
            <a:p>
              <a:pPr marL="269875" indent="-192088" defTabSz="577850" eaLnBrk="1" fontAlgn="auto" hangingPunct="1">
                <a:spcBef>
                  <a:spcPts val="0"/>
                </a:spcBef>
                <a:spcAft>
                  <a:spcPts val="600"/>
                </a:spcAft>
                <a:buFont typeface="Tahoma" pitchFamily="34" charset="0"/>
                <a:buChar char="−"/>
                <a:defRPr/>
              </a:pPr>
              <a:r>
                <a:rPr kumimoji="0" lang="zh-CN" altLang="en-US" sz="14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健康指导</a:t>
              </a:r>
              <a:endParaRPr kumimoji="0" lang="en-US" altLang="zh-CN" sz="1400" b="0" kern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endParaRPr>
            </a:p>
            <a:p>
              <a:pPr marL="269875" indent="-192088" defTabSz="577850" eaLnBrk="1" fontAlgn="auto" hangingPunct="1">
                <a:spcBef>
                  <a:spcPts val="0"/>
                </a:spcBef>
                <a:spcAft>
                  <a:spcPts val="600"/>
                </a:spcAft>
                <a:buFont typeface="Tahoma" pitchFamily="34" charset="0"/>
                <a:buChar char="−"/>
                <a:defRPr/>
              </a:pPr>
              <a:r>
                <a:rPr kumimoji="0" lang="zh-CN" altLang="en-US" sz="14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健康跟踪</a:t>
              </a:r>
              <a:endParaRPr kumimoji="0" lang="en-US" altLang="zh-CN" sz="1400" b="0" kern="0" dirty="0">
                <a:solidFill>
                  <a:prstClr val="black"/>
                </a:solidFill>
                <a:ea typeface="微软雅黑" pitchFamily="34" charset="-122"/>
                <a:cs typeface="Times New Roman" pitchFamily="18" charset="0"/>
              </a:endParaRPr>
            </a:p>
          </p:txBody>
        </p:sp>
        <p:cxnSp>
          <p:nvCxnSpPr>
            <p:cNvPr id="26731" name="直接连接符 66"/>
            <p:cNvCxnSpPr>
              <a:cxnSpLocks noChangeShapeType="1"/>
            </p:cNvCxnSpPr>
            <p:nvPr/>
          </p:nvCxnSpPr>
          <p:spPr bwMode="auto">
            <a:xfrm>
              <a:off x="7407356" y="2211194"/>
              <a:ext cx="0" cy="110297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6638" name="矩形 67"/>
          <p:cNvSpPr>
            <a:spLocks noChangeArrowheads="1"/>
          </p:cNvSpPr>
          <p:nvPr/>
        </p:nvSpPr>
        <p:spPr bwMode="auto">
          <a:xfrm>
            <a:off x="2974975" y="2101851"/>
            <a:ext cx="1436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医疗设备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9" name="Picture 39" descr="A306102720">
            <a:extLst>
              <a:ext uri="{FF2B5EF4-FFF2-40B4-BE49-F238E27FC236}">
                <a16:creationId xmlns:a16="http://schemas.microsoft.com/office/drawing/2014/main" id="{F218DFAF-E3B6-476F-9869-63BE4DC6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6000"/>
          </a:blip>
          <a:srcRect b="-58"/>
          <a:stretch>
            <a:fillRect/>
          </a:stretch>
        </p:blipFill>
        <p:spPr bwMode="auto">
          <a:xfrm>
            <a:off x="3916364" y="2393950"/>
            <a:ext cx="796925" cy="5588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640" name="Picture 4" descr="http://ts1.mm.bing.net/th?id=H.4783649728365052&amp;pid=1.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2387601"/>
            <a:ext cx="439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1" y="4975226"/>
            <a:ext cx="117157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组合 23"/>
          <p:cNvGrpSpPr>
            <a:grpSpLocks/>
          </p:cNvGrpSpPr>
          <p:nvPr/>
        </p:nvGrpSpPr>
        <p:grpSpPr bwMode="auto">
          <a:xfrm>
            <a:off x="4143376" y="1724026"/>
            <a:ext cx="3819525" cy="3730625"/>
            <a:chOff x="9456502" y="1355221"/>
            <a:chExt cx="3819054" cy="3729963"/>
          </a:xfrm>
        </p:grpSpPr>
        <p:grpSp>
          <p:nvGrpSpPr>
            <p:cNvPr id="26717" name="组合 22"/>
            <p:cNvGrpSpPr>
              <a:grpSpLocks/>
            </p:cNvGrpSpPr>
            <p:nvPr/>
          </p:nvGrpSpPr>
          <p:grpSpPr bwMode="auto">
            <a:xfrm>
              <a:off x="9456502" y="1355221"/>
              <a:ext cx="3819054" cy="3729963"/>
              <a:chOff x="2734754" y="1609389"/>
              <a:chExt cx="3819054" cy="3729963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5DE702B4-CAD6-48B1-9042-4EB61F50D10C}"/>
                  </a:ext>
                </a:extLst>
              </p:cNvPr>
              <p:cNvSpPr/>
              <p:nvPr/>
            </p:nvSpPr>
            <p:spPr>
              <a:xfrm rot="20789106">
                <a:off x="2734754" y="2916138"/>
                <a:ext cx="3819054" cy="2423214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prstClr val="white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26729" name="Picture 39" descr="26_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984" y="1609389"/>
                <a:ext cx="3224262" cy="3589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718" name="Picture 9" descr="http://t2.baidu.com/it/u=914440610,3784390044&amp;fm=0&amp;gp=0.jp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697" y="3648667"/>
              <a:ext cx="574675" cy="56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19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7567" r="12611" b="10580"/>
            <a:stretch>
              <a:fillRect/>
            </a:stretch>
          </p:blipFill>
          <p:spPr bwMode="auto">
            <a:xfrm>
              <a:off x="11629891" y="3717032"/>
              <a:ext cx="562016" cy="40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TextBox 400">
              <a:extLst>
                <a:ext uri="{FF2B5EF4-FFF2-40B4-BE49-F238E27FC236}">
                  <a16:creationId xmlns:a16="http://schemas.microsoft.com/office/drawing/2014/main" id="{D81EB6EE-1C82-48D1-AA74-693638E92101}"/>
                </a:ext>
              </a:extLst>
            </p:cNvPr>
            <p:cNvSpPr txBox="1"/>
            <p:nvPr/>
          </p:nvSpPr>
          <p:spPr bwMode="auto">
            <a:xfrm>
              <a:off x="10035869" y="4115394"/>
              <a:ext cx="1238097" cy="645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800" b="0" kern="0" dirty="0">
                  <a:solidFill>
                    <a:srgbClr val="FF0000"/>
                  </a:solidFill>
                  <a:ea typeface="微软雅黑" pitchFamily="34" charset="-122"/>
                  <a:cs typeface="Times New Roman" pitchFamily="18" charset="0"/>
                </a:rPr>
                <a:t>80%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18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非结构化</a:t>
              </a:r>
            </a:p>
          </p:txBody>
        </p:sp>
        <p:pic>
          <p:nvPicPr>
            <p:cNvPr id="26721" name="Picture 8" descr="C:\Users\lewe\Desktop\未标题-2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2385" y="1959641"/>
              <a:ext cx="547288" cy="157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402">
              <a:extLst>
                <a:ext uri="{FF2B5EF4-FFF2-40B4-BE49-F238E27FC236}">
                  <a16:creationId xmlns:a16="http://schemas.microsoft.com/office/drawing/2014/main" id="{51E4FF22-692A-439A-A6B5-E44453B21086}"/>
                </a:ext>
              </a:extLst>
            </p:cNvPr>
            <p:cNvSpPr txBox="1"/>
            <p:nvPr/>
          </p:nvSpPr>
          <p:spPr bwMode="auto">
            <a:xfrm>
              <a:off x="11115235" y="4148725"/>
              <a:ext cx="1506351" cy="645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800" b="0" kern="0" dirty="0">
                  <a:solidFill>
                    <a:srgbClr val="FF0000"/>
                  </a:solidFill>
                  <a:ea typeface="微软雅黑" pitchFamily="34" charset="-122"/>
                  <a:cs typeface="Times New Roman" pitchFamily="18" charset="0"/>
                </a:rPr>
                <a:t>20-40%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1800" b="0" kern="0" dirty="0">
                  <a:solidFill>
                    <a:prstClr val="black"/>
                  </a:solidFill>
                  <a:ea typeface="微软雅黑" pitchFamily="34" charset="-122"/>
                  <a:cs typeface="Times New Roman" pitchFamily="18" charset="0"/>
                </a:rPr>
                <a:t>增长速度</a:t>
              </a:r>
            </a:p>
          </p:txBody>
        </p:sp>
        <p:grpSp>
          <p:nvGrpSpPr>
            <p:cNvPr id="79" name="组合 64">
              <a:extLst>
                <a:ext uri="{FF2B5EF4-FFF2-40B4-BE49-F238E27FC236}">
                  <a16:creationId xmlns:a16="http://schemas.microsoft.com/office/drawing/2014/main" id="{327FAE57-70A4-4E35-973D-7DCBF86A605B}"/>
                </a:ext>
              </a:extLst>
            </p:cNvPr>
            <p:cNvGrpSpPr/>
            <p:nvPr/>
          </p:nvGrpSpPr>
          <p:grpSpPr>
            <a:xfrm>
              <a:off x="11926609" y="3156348"/>
              <a:ext cx="49213" cy="212725"/>
              <a:chOff x="6913573" y="3467095"/>
              <a:chExt cx="49213" cy="212725"/>
            </a:xfrm>
            <a:solidFill>
              <a:srgbClr val="DAEDEF">
                <a:lumMod val="75000"/>
              </a:srgbClr>
            </a:solidFill>
          </p:grpSpPr>
          <p:sp>
            <p:nvSpPr>
              <p:cNvPr id="82" name="Oval 51">
                <a:extLst>
                  <a:ext uri="{FF2B5EF4-FFF2-40B4-BE49-F238E27FC236}">
                    <a16:creationId xmlns:a16="http://schemas.microsoft.com/office/drawing/2014/main" id="{1FFA656D-EB05-4297-B38D-56CB3F7C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3573" y="3467095"/>
                <a:ext cx="49213" cy="476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83" name="Oval 53">
                <a:extLst>
                  <a:ext uri="{FF2B5EF4-FFF2-40B4-BE49-F238E27FC236}">
                    <a16:creationId xmlns:a16="http://schemas.microsoft.com/office/drawing/2014/main" id="{6EC5B07F-2FC0-4BE6-B44A-B4B56C8C9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3573" y="3551233"/>
                <a:ext cx="49213" cy="428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84" name="Oval 55">
                <a:extLst>
                  <a:ext uri="{FF2B5EF4-FFF2-40B4-BE49-F238E27FC236}">
                    <a16:creationId xmlns:a16="http://schemas.microsoft.com/office/drawing/2014/main" id="{A77096BC-0AA6-4D97-8858-154B1072B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3573" y="3630608"/>
                <a:ext cx="49213" cy="492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ysClr val="windowText" lastClr="000000"/>
                  </a:solidFill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pic>
          <p:nvPicPr>
            <p:cNvPr id="26724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7294" y="3008491"/>
              <a:ext cx="584728" cy="533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725" name="Picture 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7930" y="3070474"/>
              <a:ext cx="562016" cy="763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6643" name="Picture 15" descr="D:\6月\图片\PET-MIPS-anim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4" y="2968625"/>
            <a:ext cx="708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4" name="矩形 87"/>
          <p:cNvSpPr>
            <a:spLocks noChangeArrowheads="1"/>
          </p:cNvSpPr>
          <p:nvPr/>
        </p:nvSpPr>
        <p:spPr bwMode="auto">
          <a:xfrm>
            <a:off x="9634539" y="2087564"/>
            <a:ext cx="8969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健康设备</a:t>
            </a:r>
            <a:endParaRPr lang="en-US" altLang="zh-CN" sz="140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645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0" y="2943226"/>
            <a:ext cx="781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2AADFDB8-A00C-4A03-9B24-0A7D0862940A}"/>
              </a:ext>
            </a:extLst>
          </p:cNvPr>
          <p:cNvGraphicFramePr>
            <a:graphicFrameLocks noGrp="1"/>
          </p:cNvGraphicFramePr>
          <p:nvPr/>
        </p:nvGraphicFramePr>
        <p:xfrm>
          <a:off x="1658939" y="2060575"/>
          <a:ext cx="8810629" cy="4284664"/>
        </p:xfrm>
        <a:graphic>
          <a:graphicData uri="http://schemas.openxmlformats.org/drawingml/2006/table">
            <a:tbl>
              <a:tblPr firstRow="1" firstCol="1" bandRow="1"/>
              <a:tblGrid>
                <a:gridCol w="559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5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42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25816">
                <a:tc row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序号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医院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电子病历系统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HIS</a:t>
                      </a: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系统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PACS</a:t>
                      </a: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系统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LIS</a:t>
                      </a: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系统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总计</a:t>
                      </a:r>
                      <a:endParaRPr lang="en-US" alt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5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年内）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5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年增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长量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已有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总量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年增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长量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已有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总量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年增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长量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已有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总量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年增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长量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已有</a:t>
                      </a:r>
                      <a:endParaRPr lang="en-US" altLang="zh-CN" sz="1400" b="1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总量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3919" marR="6391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089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中国医学科学院肿瘤医院</a:t>
                      </a:r>
                      <a:endParaRPr lang="zh-CN" sz="1600" b="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100GB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430GB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7TB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70TB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6GB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65GB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106TB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089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辽宁省肿瘤医院</a:t>
                      </a:r>
                      <a:endParaRPr lang="zh-CN" sz="1600" b="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600G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100G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8T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33T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5G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76TB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089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中国医科大学附属二院</a:t>
                      </a:r>
                      <a:endParaRPr lang="zh-CN" sz="14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300G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40G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350G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27.2T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90T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7G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25G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227TB</a:t>
                      </a:r>
                      <a:endParaRPr lang="zh-CN" sz="1600" b="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3910" marR="6391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应用六：健康医疗大数据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医疗健康大数据的管理与分析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数据信息孤立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7E36A9-2AB1-4FB3-AE84-0E9BA13646B3}" type="slidenum">
              <a:rPr kumimoji="0" lang="zh-CN" altLang="en-US" sz="1400" b="0">
                <a:latin typeface="Tahoma" panose="020B0604030504040204" pitchFamily="34" charset="0"/>
              </a:rPr>
              <a:pPr/>
              <a:t>13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28677" name="组合 77"/>
          <p:cNvGrpSpPr>
            <a:grpSpLocks/>
          </p:cNvGrpSpPr>
          <p:nvPr/>
        </p:nvGrpSpPr>
        <p:grpSpPr bwMode="auto">
          <a:xfrm>
            <a:off x="1847851" y="2032000"/>
            <a:ext cx="8215313" cy="4421188"/>
            <a:chOff x="81072" y="2191379"/>
            <a:chExt cx="8215254" cy="4420747"/>
          </a:xfrm>
        </p:grpSpPr>
        <p:grpSp>
          <p:nvGrpSpPr>
            <p:cNvPr id="28678" name="Group 199"/>
            <p:cNvGrpSpPr>
              <a:grpSpLocks/>
            </p:cNvGrpSpPr>
            <p:nvPr/>
          </p:nvGrpSpPr>
          <p:grpSpPr bwMode="auto">
            <a:xfrm>
              <a:off x="3788990" y="2780928"/>
              <a:ext cx="1373816" cy="1423056"/>
              <a:chOff x="3152" y="1072"/>
              <a:chExt cx="998" cy="1085"/>
            </a:xfrm>
          </p:grpSpPr>
          <p:sp>
            <p:nvSpPr>
              <p:cNvPr id="44" name="TextBox 22">
                <a:extLst>
                  <a:ext uri="{FF2B5EF4-FFF2-40B4-BE49-F238E27FC236}">
                    <a16:creationId xmlns:a16="http://schemas.microsoft.com/office/drawing/2014/main" id="{2D8E418B-D8E4-439D-A13B-35908F2C9BA0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1400">
                    <a:solidFill>
                      <a:srgbClr val="333333"/>
                    </a:solidFill>
                    <a:latin typeface="Arial" panose="020B0604020202020204" pitchFamily="34" charset="0"/>
                  </a:rPr>
                  <a:t>视频数据库</a:t>
                </a:r>
                <a:endParaRPr lang="en-US" altLang="zh-CN" sz="140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5" name="圆柱形 54">
                <a:extLst>
                  <a:ext uri="{FF2B5EF4-FFF2-40B4-BE49-F238E27FC236}">
                    <a16:creationId xmlns:a16="http://schemas.microsoft.com/office/drawing/2014/main" id="{0C6E255B-6AB7-4CE9-87C6-46F9F39B0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6"/>
                <a:ext cx="998" cy="361"/>
              </a:xfrm>
              <a:prstGeom prst="can">
                <a:avLst>
                  <a:gd name="adj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cs typeface="Segoe UI" panose="020B0502040204020203" pitchFamily="34" charset="0"/>
                  </a:rPr>
                  <a:t>医疗影像数据</a:t>
                </a:r>
                <a:endParaRPr lang="en-US" altLang="zh-CN" sz="1400">
                  <a:cs typeface="Segoe UI" panose="020B0502040204020203" pitchFamily="34" charset="0"/>
                </a:endParaRPr>
              </a:p>
            </p:txBody>
          </p:sp>
          <p:sp>
            <p:nvSpPr>
              <p:cNvPr id="46" name="上箭头 38">
                <a:extLst>
                  <a:ext uri="{FF2B5EF4-FFF2-40B4-BE49-F238E27FC236}">
                    <a16:creationId xmlns:a16="http://schemas.microsoft.com/office/drawing/2014/main" id="{3DB6950A-3432-4109-9558-B1BFDA74C1D8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47" name="Group 199">
              <a:extLst>
                <a:ext uri="{FF2B5EF4-FFF2-40B4-BE49-F238E27FC236}">
                  <a16:creationId xmlns:a16="http://schemas.microsoft.com/office/drawing/2014/main" id="{F74CC221-67A9-45A2-A51D-75103921A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004" y="4481134"/>
              <a:ext cx="1373816" cy="1423056"/>
              <a:chOff x="3152" y="1072"/>
              <a:chExt cx="998" cy="108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48" name="TextBox 22">
                <a:extLst>
                  <a:ext uri="{FF2B5EF4-FFF2-40B4-BE49-F238E27FC236}">
                    <a16:creationId xmlns:a16="http://schemas.microsoft.com/office/drawing/2014/main" id="{781C2952-817B-48CD-BFEC-07145B2ECB47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  <a:defRPr/>
                </a:pPr>
                <a:r>
                  <a:rPr lang="zh-CN" altLang="en-US" sz="1400" dirty="0"/>
                  <a:t>病历库</a:t>
                </a:r>
                <a:endParaRPr lang="en-US" altLang="zh-CN" sz="1400" dirty="0"/>
              </a:p>
            </p:txBody>
          </p:sp>
          <p:sp>
            <p:nvSpPr>
              <p:cNvPr id="49" name="圆柱形 54">
                <a:extLst>
                  <a:ext uri="{FF2B5EF4-FFF2-40B4-BE49-F238E27FC236}">
                    <a16:creationId xmlns:a16="http://schemas.microsoft.com/office/drawing/2014/main" id="{48B75DE7-794A-40BC-9C4F-A8494906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7"/>
                <a:ext cx="998" cy="360"/>
              </a:xfrm>
              <a:prstGeom prst="can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en-US" sz="1400" dirty="0">
                    <a:cs typeface="Segoe UI" pitchFamily="34" charset="0"/>
                  </a:rPr>
                  <a:t>临床诊疗数据</a:t>
                </a:r>
                <a:endParaRPr lang="en-US" altLang="zh-CN" sz="1400" dirty="0">
                  <a:cs typeface="Segoe UI" pitchFamily="34" charset="0"/>
                </a:endParaRPr>
              </a:p>
            </p:txBody>
          </p:sp>
          <p:sp>
            <p:nvSpPr>
              <p:cNvPr id="50" name="上箭头 38">
                <a:extLst>
                  <a:ext uri="{FF2B5EF4-FFF2-40B4-BE49-F238E27FC236}">
                    <a16:creationId xmlns:a16="http://schemas.microsoft.com/office/drawing/2014/main" id="{B8630650-A82E-4E78-AFA3-4FF952794998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28680" name="Group 199"/>
            <p:cNvGrpSpPr>
              <a:grpSpLocks/>
            </p:cNvGrpSpPr>
            <p:nvPr/>
          </p:nvGrpSpPr>
          <p:grpSpPr bwMode="auto">
            <a:xfrm>
              <a:off x="2806034" y="4481134"/>
              <a:ext cx="1373816" cy="1423056"/>
              <a:chOff x="3152" y="1072"/>
              <a:chExt cx="998" cy="1085"/>
            </a:xfrm>
          </p:grpSpPr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8050A2AB-24F8-4847-BA4D-1CCB8DD7A719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latin typeface="Arial" panose="020B0604020202020204" pitchFamily="34" charset="0"/>
                  </a:rPr>
                  <a:t>音频数据库</a:t>
                </a:r>
                <a:endParaRPr lang="en-US" altLang="zh-CN" sz="1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" name="圆柱形 54">
                <a:extLst>
                  <a:ext uri="{FF2B5EF4-FFF2-40B4-BE49-F238E27FC236}">
                    <a16:creationId xmlns:a16="http://schemas.microsoft.com/office/drawing/2014/main" id="{216FACD6-550C-458E-8859-0A9277772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1799"/>
                <a:ext cx="998" cy="358"/>
              </a:xfrm>
              <a:prstGeom prst="can">
                <a:avLst>
                  <a:gd name="adj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 dirty="0">
                    <a:cs typeface="Segoe UI" panose="020B0502040204020203" pitchFamily="34" charset="0"/>
                  </a:rPr>
                  <a:t>医疗影像数据</a:t>
                </a:r>
                <a:endParaRPr lang="en-US" altLang="zh-CN" sz="1400" dirty="0">
                  <a:cs typeface="Segoe UI" panose="020B0502040204020203" pitchFamily="34" charset="0"/>
                </a:endParaRPr>
              </a:p>
            </p:txBody>
          </p:sp>
          <p:sp>
            <p:nvSpPr>
              <p:cNvPr id="54" name="上箭头 38">
                <a:extLst>
                  <a:ext uri="{FF2B5EF4-FFF2-40B4-BE49-F238E27FC236}">
                    <a16:creationId xmlns:a16="http://schemas.microsoft.com/office/drawing/2014/main" id="{640BA286-E7B2-421A-BCAF-008FAEEAB223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55" name="Group 199">
              <a:extLst>
                <a:ext uri="{FF2B5EF4-FFF2-40B4-BE49-F238E27FC236}">
                  <a16:creationId xmlns:a16="http://schemas.microsoft.com/office/drawing/2014/main" id="{B79327E9-492A-4A77-9E62-0528ADEA23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1352" y="2735137"/>
              <a:ext cx="1373816" cy="1423055"/>
              <a:chOff x="3152" y="1072"/>
              <a:chExt cx="998" cy="108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6" name="TextBox 22">
                <a:extLst>
                  <a:ext uri="{FF2B5EF4-FFF2-40B4-BE49-F238E27FC236}">
                    <a16:creationId xmlns:a16="http://schemas.microsoft.com/office/drawing/2014/main" id="{D0989A76-3803-46ED-83F3-73D8E0D69C9F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  <a:defRPr/>
                </a:pPr>
                <a:r>
                  <a:rPr lang="zh-CN" altLang="en-US" sz="1400" dirty="0"/>
                  <a:t>医嘱库</a:t>
                </a:r>
                <a:endParaRPr lang="en-US" altLang="zh-CN" sz="1400" dirty="0"/>
              </a:p>
            </p:txBody>
          </p:sp>
          <p:sp>
            <p:nvSpPr>
              <p:cNvPr id="57" name="圆柱形 54">
                <a:extLst>
                  <a:ext uri="{FF2B5EF4-FFF2-40B4-BE49-F238E27FC236}">
                    <a16:creationId xmlns:a16="http://schemas.microsoft.com/office/drawing/2014/main" id="{E034A3DD-BED0-4B4A-A9DF-BEF3E48FB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7"/>
                <a:ext cx="998" cy="360"/>
              </a:xfrm>
              <a:prstGeom prst="can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en-US" sz="1400" dirty="0">
                    <a:cs typeface="Segoe UI" pitchFamily="34" charset="0"/>
                  </a:rPr>
                  <a:t>临床诊疗数据</a:t>
                </a:r>
                <a:endParaRPr lang="en-US" altLang="zh-CN" sz="1400" dirty="0">
                  <a:cs typeface="Segoe UI" pitchFamily="34" charset="0"/>
                </a:endParaRPr>
              </a:p>
            </p:txBody>
          </p:sp>
          <p:sp>
            <p:nvSpPr>
              <p:cNvPr id="58" name="上箭头 38">
                <a:extLst>
                  <a:ext uri="{FF2B5EF4-FFF2-40B4-BE49-F238E27FC236}">
                    <a16:creationId xmlns:a16="http://schemas.microsoft.com/office/drawing/2014/main" id="{AA68A3B6-8F85-4866-AB11-23CB27B8ADE4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59" name="Group 199">
              <a:extLst>
                <a:ext uri="{FF2B5EF4-FFF2-40B4-BE49-F238E27FC236}">
                  <a16:creationId xmlns:a16="http://schemas.microsoft.com/office/drawing/2014/main" id="{B82D4FE3-D2B7-4FED-8B9F-3FF7DC638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754" y="4481134"/>
              <a:ext cx="1373816" cy="1423056"/>
              <a:chOff x="3152" y="1072"/>
              <a:chExt cx="998" cy="1085"/>
            </a:xfrm>
            <a:solidFill>
              <a:srgbClr val="CCECFF"/>
            </a:solidFill>
          </p:grpSpPr>
          <p:sp>
            <p:nvSpPr>
              <p:cNvPr id="60" name="TextBox 22">
                <a:extLst>
                  <a:ext uri="{FF2B5EF4-FFF2-40B4-BE49-F238E27FC236}">
                    <a16:creationId xmlns:a16="http://schemas.microsoft.com/office/drawing/2014/main" id="{47BCED4E-ABE9-413C-83B7-0196AC3B0A77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  <a:defRPr/>
                </a:pPr>
                <a:r>
                  <a:rPr lang="zh-CN" altLang="en-US" sz="1400" dirty="0"/>
                  <a:t>运动数据库</a:t>
                </a:r>
                <a:endParaRPr lang="en-US" altLang="zh-CN" sz="1400" dirty="0"/>
              </a:p>
            </p:txBody>
          </p:sp>
          <p:sp>
            <p:nvSpPr>
              <p:cNvPr id="61" name="圆柱形 54">
                <a:extLst>
                  <a:ext uri="{FF2B5EF4-FFF2-40B4-BE49-F238E27FC236}">
                    <a16:creationId xmlns:a16="http://schemas.microsoft.com/office/drawing/2014/main" id="{B449D808-8165-4FEA-BD1F-C219555EC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7"/>
                <a:ext cx="998" cy="360"/>
              </a:xfrm>
              <a:prstGeom prst="can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en-US" sz="1400" dirty="0">
                    <a:cs typeface="Segoe UI" pitchFamily="34" charset="0"/>
                  </a:rPr>
                  <a:t>个人健康数据</a:t>
                </a:r>
                <a:endParaRPr lang="en-US" altLang="zh-CN" sz="1400" dirty="0">
                  <a:cs typeface="Segoe UI" pitchFamily="34" charset="0"/>
                </a:endParaRPr>
              </a:p>
            </p:txBody>
          </p:sp>
          <p:sp>
            <p:nvSpPr>
              <p:cNvPr id="62" name="上箭头 38">
                <a:extLst>
                  <a:ext uri="{FF2B5EF4-FFF2-40B4-BE49-F238E27FC236}">
                    <a16:creationId xmlns:a16="http://schemas.microsoft.com/office/drawing/2014/main" id="{7BC77CEA-33A2-4FC3-8B75-F557F0C11E3D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63" name="Group 199">
              <a:extLst>
                <a:ext uri="{FF2B5EF4-FFF2-40B4-BE49-F238E27FC236}">
                  <a16:creationId xmlns:a16="http://schemas.microsoft.com/office/drawing/2014/main" id="{3EC98C53-A833-4615-BAC7-617E614FD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5391" y="2763991"/>
              <a:ext cx="1373815" cy="1457156"/>
              <a:chOff x="3152" y="1046"/>
              <a:chExt cx="998" cy="1111"/>
            </a:xfrm>
            <a:solidFill>
              <a:srgbClr val="CCECFF"/>
            </a:solidFill>
          </p:grpSpPr>
          <p:sp>
            <p:nvSpPr>
              <p:cNvPr id="64" name="TextBox 22">
                <a:extLst>
                  <a:ext uri="{FF2B5EF4-FFF2-40B4-BE49-F238E27FC236}">
                    <a16:creationId xmlns:a16="http://schemas.microsoft.com/office/drawing/2014/main" id="{0196717E-D712-4AC5-9328-C413D1BD4403}"/>
                  </a:ext>
                </a:extLst>
              </p:cNvPr>
              <p:cNvSpPr txBox="1"/>
              <p:nvPr/>
            </p:nvSpPr>
            <p:spPr>
              <a:xfrm>
                <a:off x="3193" y="1046"/>
                <a:ext cx="955" cy="235"/>
              </a:xfrm>
              <a:prstGeom prst="rect">
                <a:avLst/>
              </a:pr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  <a:defRPr/>
                </a:pPr>
                <a:r>
                  <a:rPr lang="zh-CN" altLang="en-US" sz="1400" dirty="0"/>
                  <a:t>个人病史记录</a:t>
                </a:r>
                <a:endParaRPr lang="en-US" altLang="zh-CN" sz="1400" dirty="0"/>
              </a:p>
            </p:txBody>
          </p:sp>
          <p:sp>
            <p:nvSpPr>
              <p:cNvPr id="65" name="圆柱形 54">
                <a:extLst>
                  <a:ext uri="{FF2B5EF4-FFF2-40B4-BE49-F238E27FC236}">
                    <a16:creationId xmlns:a16="http://schemas.microsoft.com/office/drawing/2014/main" id="{DEF0D2E3-8D23-4379-845A-CADF5BAFF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7"/>
                <a:ext cx="998" cy="360"/>
              </a:xfrm>
              <a:prstGeom prst="can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en-US" sz="1400" dirty="0">
                    <a:cs typeface="Segoe UI" pitchFamily="34" charset="0"/>
                  </a:rPr>
                  <a:t>个人健康数据</a:t>
                </a:r>
                <a:endParaRPr lang="en-US" altLang="zh-CN" sz="1400" dirty="0">
                  <a:cs typeface="Segoe UI" pitchFamily="34" charset="0"/>
                </a:endParaRPr>
              </a:p>
            </p:txBody>
          </p:sp>
          <p:sp>
            <p:nvSpPr>
              <p:cNvPr id="66" name="上箭头 38">
                <a:extLst>
                  <a:ext uri="{FF2B5EF4-FFF2-40B4-BE49-F238E27FC236}">
                    <a16:creationId xmlns:a16="http://schemas.microsoft.com/office/drawing/2014/main" id="{F2BD57BC-01F9-470A-AF2E-16CE707B57B8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grpSp>
          <p:nvGrpSpPr>
            <p:cNvPr id="67" name="Group 199">
              <a:extLst>
                <a:ext uri="{FF2B5EF4-FFF2-40B4-BE49-F238E27FC236}">
                  <a16:creationId xmlns:a16="http://schemas.microsoft.com/office/drawing/2014/main" id="{D0D6FB31-2EF8-45F5-AF82-11272B430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2042" y="4452889"/>
              <a:ext cx="1373816" cy="1423056"/>
              <a:chOff x="3152" y="1072"/>
              <a:chExt cx="998" cy="108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8" name="TextBox 22">
                <a:extLst>
                  <a:ext uri="{FF2B5EF4-FFF2-40B4-BE49-F238E27FC236}">
                    <a16:creationId xmlns:a16="http://schemas.microsoft.com/office/drawing/2014/main" id="{D8B5417E-AC78-4BAF-9264-D855EBD78132}"/>
                  </a:ext>
                </a:extLst>
              </p:cNvPr>
              <p:cNvSpPr txBox="1"/>
              <p:nvPr/>
            </p:nvSpPr>
            <p:spPr>
              <a:xfrm>
                <a:off x="3245" y="1072"/>
                <a:ext cx="865" cy="235"/>
              </a:xfrm>
              <a:prstGeom prst="rect">
                <a:avLst/>
              </a:pr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  <a:defRPr/>
                </a:pPr>
                <a:r>
                  <a:rPr lang="zh-CN" altLang="en-US" sz="1400" dirty="0"/>
                  <a:t>治疗记录库</a:t>
                </a:r>
                <a:endParaRPr lang="en-US" altLang="zh-CN" sz="1400" dirty="0"/>
              </a:p>
            </p:txBody>
          </p:sp>
          <p:sp>
            <p:nvSpPr>
              <p:cNvPr id="69" name="圆柱形 54">
                <a:extLst>
                  <a:ext uri="{FF2B5EF4-FFF2-40B4-BE49-F238E27FC236}">
                    <a16:creationId xmlns:a16="http://schemas.microsoft.com/office/drawing/2014/main" id="{2C56DEA5-0EF8-493C-8D3B-78FE4997E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1797"/>
                <a:ext cx="998" cy="360"/>
              </a:xfrm>
              <a:prstGeom prst="can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en-US" sz="1400" dirty="0">
                    <a:cs typeface="Segoe UI" pitchFamily="34" charset="0"/>
                  </a:rPr>
                  <a:t>临床诊疗数据</a:t>
                </a:r>
                <a:endParaRPr lang="en-US" altLang="zh-CN" sz="1400" dirty="0">
                  <a:cs typeface="Segoe UI" pitchFamily="34" charset="0"/>
                </a:endParaRPr>
              </a:p>
            </p:txBody>
          </p:sp>
          <p:sp>
            <p:nvSpPr>
              <p:cNvPr id="70" name="上箭头 38">
                <a:extLst>
                  <a:ext uri="{FF2B5EF4-FFF2-40B4-BE49-F238E27FC236}">
                    <a16:creationId xmlns:a16="http://schemas.microsoft.com/office/drawing/2014/main" id="{DC036365-22BF-4B02-B65D-1FBBA16659CF}"/>
                  </a:ext>
                </a:extLst>
              </p:cNvPr>
              <p:cNvSpPr/>
              <p:nvPr/>
            </p:nvSpPr>
            <p:spPr>
              <a:xfrm>
                <a:off x="3503" y="1303"/>
                <a:ext cx="318" cy="527"/>
              </a:xfrm>
              <a:prstGeom prst="upArrow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/>
              </a:p>
            </p:txBody>
          </p:sp>
        </p:grpSp>
        <p:pic>
          <p:nvPicPr>
            <p:cNvPr id="28685" name="Picture 7" descr="x-ray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6614" y="2191379"/>
              <a:ext cx="783341" cy="58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7" descr="https://encrypted-tbn1.gstatic.com/images?q=tbn:ANd9GcRJ9_HwbsCKtr0cRYwFHjHEsME8nbOfPGE6sLL1C08ZcpAynb33">
              <a:extLst>
                <a:ext uri="{FF2B5EF4-FFF2-40B4-BE49-F238E27FC236}">
                  <a16:creationId xmlns:a16="http://schemas.microsoft.com/office/drawing/2014/main" id="{7382EF1B-3C9F-42A9-97F7-E0ED291F5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2" y="4871588"/>
              <a:ext cx="884499" cy="614976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9" descr="http://www.eurohistio.net/sites/histionet/content/e1570/e1747/e1748/e2566/e2684/Fotolia_24124983_XS_eng.jpg">
              <a:extLst>
                <a:ext uri="{FF2B5EF4-FFF2-40B4-BE49-F238E27FC236}">
                  <a16:creationId xmlns:a16="http://schemas.microsoft.com/office/drawing/2014/main" id="{8644EE18-1FB2-4033-93FC-A23350C0F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67" y="3292917"/>
              <a:ext cx="866816" cy="628584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3" descr="http://www.cfah.org/images/features/Sharing-Medical-Records.jpg">
              <a:extLst>
                <a:ext uri="{FF2B5EF4-FFF2-40B4-BE49-F238E27FC236}">
                  <a16:creationId xmlns:a16="http://schemas.microsoft.com/office/drawing/2014/main" id="{9795541E-795F-4DE9-BA50-6A085F3A4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182" y="5984910"/>
              <a:ext cx="815549" cy="553167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5" descr="http://blogs.scientificamerican.com/observations/files/2012/01/missing_medical_data.jpg">
              <a:extLst>
                <a:ext uri="{FF2B5EF4-FFF2-40B4-BE49-F238E27FC236}">
                  <a16:creationId xmlns:a16="http://schemas.microsoft.com/office/drawing/2014/main" id="{CC540537-9EA7-428D-A0D2-EE8255AB6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8950" y="3333052"/>
              <a:ext cx="828092" cy="652014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7" descr="http://www.teamshatter.com/wp-content/uploads/2011/12/Healthcare-Data-Breach.jpg">
              <a:extLst>
                <a:ext uri="{FF2B5EF4-FFF2-40B4-BE49-F238E27FC236}">
                  <a16:creationId xmlns:a16="http://schemas.microsoft.com/office/drawing/2014/main" id="{1FA287D2-E935-4CC7-A423-2F0F04E96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919" y="5915862"/>
              <a:ext cx="850407" cy="616743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91" name="Picture 13" descr="imagesTru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454" y="5984910"/>
              <a:ext cx="839799" cy="62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应用六：健康医疗大数据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医疗健康大数据的管理与分析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整合数据，构建知识图谱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2BE341C-594D-48D6-85FC-86FFB4830EBD}" type="slidenum">
              <a:rPr kumimoji="0" lang="zh-CN" altLang="en-US" sz="1400" b="0">
                <a:latin typeface="Tahoma" panose="020B0604030504040204" pitchFamily="34" charset="0"/>
              </a:rPr>
              <a:pPr/>
              <a:t>14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30725" name="组合 72"/>
          <p:cNvGrpSpPr>
            <a:grpSpLocks/>
          </p:cNvGrpSpPr>
          <p:nvPr/>
        </p:nvGrpSpPr>
        <p:grpSpPr bwMode="auto">
          <a:xfrm>
            <a:off x="1595439" y="1989139"/>
            <a:ext cx="9145587" cy="4605337"/>
            <a:chOff x="71500" y="2016133"/>
            <a:chExt cx="9145016" cy="4606405"/>
          </a:xfrm>
        </p:grpSpPr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3BAD318E-D08B-4177-A066-64A60618CC43}"/>
                </a:ext>
              </a:extLst>
            </p:cNvPr>
            <p:cNvSpPr txBox="1"/>
            <p:nvPr/>
          </p:nvSpPr>
          <p:spPr bwMode="auto">
            <a:xfrm>
              <a:off x="71500" y="6309320"/>
              <a:ext cx="1190732" cy="308220"/>
            </a:xfrm>
            <a:prstGeom prst="rect">
              <a:avLst/>
            </a:prstGeom>
            <a:solidFill>
              <a:srgbClr val="CCE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cs typeface="Segoe UI" panose="020B0502040204020203" pitchFamily="34" charset="0"/>
                </a:rPr>
                <a:t>病历库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E5A11379-94AF-4CCC-A1C8-B78882FD582B}"/>
                </a:ext>
              </a:extLst>
            </p:cNvPr>
            <p:cNvSpPr txBox="1"/>
            <p:nvPr/>
          </p:nvSpPr>
          <p:spPr bwMode="auto">
            <a:xfrm>
              <a:off x="1255543" y="6309321"/>
              <a:ext cx="1190732" cy="308219"/>
            </a:xfrm>
            <a:prstGeom prst="rect">
              <a:avLst/>
            </a:prstGeom>
            <a:solidFill>
              <a:srgbClr val="CCE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cs typeface="Segoe UI" panose="020B0502040204020203" pitchFamily="34" charset="0"/>
                </a:rPr>
                <a:t>医嘱库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4A11A1D3-04C4-4C9F-9A17-E1CE7C74F382}"/>
                </a:ext>
              </a:extLst>
            </p:cNvPr>
            <p:cNvSpPr txBox="1"/>
            <p:nvPr/>
          </p:nvSpPr>
          <p:spPr bwMode="auto">
            <a:xfrm>
              <a:off x="2446275" y="6309321"/>
              <a:ext cx="1190732" cy="308220"/>
            </a:xfrm>
            <a:prstGeom prst="rect">
              <a:avLst/>
            </a:prstGeom>
            <a:solidFill>
              <a:srgbClr val="CCE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cs typeface="Segoe UI" panose="020B0502040204020203" pitchFamily="34" charset="0"/>
                </a:rPr>
                <a:t>治疗记录库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30735" name="圆柱形 54"/>
            <p:cNvSpPr>
              <a:spLocks noChangeArrowheads="1"/>
            </p:cNvSpPr>
            <p:nvPr/>
          </p:nvSpPr>
          <p:spPr bwMode="auto">
            <a:xfrm>
              <a:off x="1151620" y="5403779"/>
              <a:ext cx="1373816" cy="472166"/>
            </a:xfrm>
            <a:prstGeom prst="can">
              <a:avLst>
                <a:gd name="adj" fmla="val 25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cs typeface="Segoe UI" panose="020B0502040204020203" pitchFamily="34" charset="0"/>
                </a:rPr>
                <a:t>临床诊疗数据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12" name="上箭头 38">
              <a:extLst>
                <a:ext uri="{FF2B5EF4-FFF2-40B4-BE49-F238E27FC236}">
                  <a16:creationId xmlns:a16="http://schemas.microsoft.com/office/drawing/2014/main" id="{F1AC8B89-B201-491D-AF0C-C8FEB88D1D3B}"/>
                </a:ext>
              </a:extLst>
            </p:cNvPr>
            <p:cNvSpPr/>
            <p:nvPr/>
          </p:nvSpPr>
          <p:spPr bwMode="auto">
            <a:xfrm rot="3205735">
              <a:off x="708277" y="5732910"/>
              <a:ext cx="437749" cy="592874"/>
            </a:xfrm>
            <a:prstGeom prst="upArrow">
              <a:avLst/>
            </a:prstGeom>
            <a:solidFill>
              <a:srgbClr val="CCEC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3" name="上箭头 38">
              <a:extLst>
                <a:ext uri="{FF2B5EF4-FFF2-40B4-BE49-F238E27FC236}">
                  <a16:creationId xmlns:a16="http://schemas.microsoft.com/office/drawing/2014/main" id="{18B02AC0-4909-488F-BCDA-D805C78EAF16}"/>
                </a:ext>
              </a:extLst>
            </p:cNvPr>
            <p:cNvSpPr/>
            <p:nvPr/>
          </p:nvSpPr>
          <p:spPr bwMode="auto">
            <a:xfrm rot="18605169">
              <a:off x="2560625" y="5732911"/>
              <a:ext cx="437749" cy="592874"/>
            </a:xfrm>
            <a:prstGeom prst="upArrow">
              <a:avLst/>
            </a:prstGeom>
            <a:solidFill>
              <a:srgbClr val="CCEC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4" name="上箭头 38">
              <a:extLst>
                <a:ext uri="{FF2B5EF4-FFF2-40B4-BE49-F238E27FC236}">
                  <a16:creationId xmlns:a16="http://schemas.microsoft.com/office/drawing/2014/main" id="{44AC1A86-4D39-427E-85A1-DF453C04BE32}"/>
                </a:ext>
              </a:extLst>
            </p:cNvPr>
            <p:cNvSpPr/>
            <p:nvPr/>
          </p:nvSpPr>
          <p:spPr bwMode="auto">
            <a:xfrm>
              <a:off x="1685979" y="5875945"/>
              <a:ext cx="437749" cy="449840"/>
            </a:xfrm>
            <a:prstGeom prst="upArrow">
              <a:avLst/>
            </a:prstGeom>
            <a:solidFill>
              <a:srgbClr val="CCEC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E8CD182-3629-4B96-85E5-8F9D9705D6CD}"/>
                </a:ext>
              </a:extLst>
            </p:cNvPr>
            <p:cNvSpPr txBox="1"/>
            <p:nvPr/>
          </p:nvSpPr>
          <p:spPr bwMode="auto">
            <a:xfrm>
              <a:off x="3709015" y="6309320"/>
              <a:ext cx="1190732" cy="3082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333333"/>
                  </a:solidFill>
                  <a:latin typeface="Arial" panose="020B0604020202020204" pitchFamily="34" charset="0"/>
                </a:rPr>
                <a:t>音频数据库</a:t>
              </a:r>
              <a:endParaRPr lang="en-US" altLang="zh-CN" sz="140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BF6DB528-9FD7-403D-BD8F-D9A6B7BB6999}"/>
                </a:ext>
              </a:extLst>
            </p:cNvPr>
            <p:cNvSpPr txBox="1"/>
            <p:nvPr/>
          </p:nvSpPr>
          <p:spPr bwMode="auto">
            <a:xfrm>
              <a:off x="4893058" y="6309321"/>
              <a:ext cx="1190732" cy="3082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333333"/>
                  </a:solidFill>
                  <a:latin typeface="Arial" panose="020B0604020202020204" pitchFamily="34" charset="0"/>
                </a:rPr>
                <a:t>视频数据库</a:t>
              </a:r>
              <a:endParaRPr lang="en-US" altLang="zh-CN" sz="140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圆柱形 54">
              <a:extLst>
                <a:ext uri="{FF2B5EF4-FFF2-40B4-BE49-F238E27FC236}">
                  <a16:creationId xmlns:a16="http://schemas.microsoft.com/office/drawing/2014/main" id="{D220E48C-3F9B-422C-987A-11AF66718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519" y="5403055"/>
              <a:ext cx="1373101" cy="473185"/>
            </a:xfrm>
            <a:prstGeom prst="can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cs typeface="Segoe UI" panose="020B0502040204020203" pitchFamily="34" charset="0"/>
                </a:rPr>
                <a:t>医疗影像数据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18" name="上箭头 38">
              <a:extLst>
                <a:ext uri="{FF2B5EF4-FFF2-40B4-BE49-F238E27FC236}">
                  <a16:creationId xmlns:a16="http://schemas.microsoft.com/office/drawing/2014/main" id="{2C9ADF2A-DAD5-4EF7-A6B4-FA91411FCD50}"/>
                </a:ext>
              </a:extLst>
            </p:cNvPr>
            <p:cNvSpPr/>
            <p:nvPr/>
          </p:nvSpPr>
          <p:spPr bwMode="auto">
            <a:xfrm rot="1744577">
              <a:off x="4288983" y="5845792"/>
              <a:ext cx="437749" cy="451402"/>
            </a:xfrm>
            <a:prstGeom prst="up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9" name="上箭头 38">
              <a:extLst>
                <a:ext uri="{FF2B5EF4-FFF2-40B4-BE49-F238E27FC236}">
                  <a16:creationId xmlns:a16="http://schemas.microsoft.com/office/drawing/2014/main" id="{F8159C09-3D5E-40EE-8925-1B1FE6534F2B}"/>
                </a:ext>
              </a:extLst>
            </p:cNvPr>
            <p:cNvSpPr/>
            <p:nvPr/>
          </p:nvSpPr>
          <p:spPr bwMode="auto">
            <a:xfrm rot="19664321">
              <a:off x="5113993" y="5858367"/>
              <a:ext cx="437749" cy="451402"/>
            </a:xfrm>
            <a:prstGeom prst="up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BE1E2820-8CF1-412B-AAC1-38E5E2A94C1F}"/>
                </a:ext>
              </a:extLst>
            </p:cNvPr>
            <p:cNvSpPr txBox="1"/>
            <p:nvPr/>
          </p:nvSpPr>
          <p:spPr bwMode="auto">
            <a:xfrm>
              <a:off x="6297592" y="6314761"/>
              <a:ext cx="1190732" cy="3077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333333"/>
                  </a:solidFill>
                  <a:latin typeface="Arial" panose="020B0604020202020204" pitchFamily="34" charset="0"/>
                </a:rPr>
                <a:t>运动数据库</a:t>
              </a:r>
              <a:endParaRPr lang="en-US" altLang="zh-CN" sz="140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TextBox 22">
              <a:extLst>
                <a:ext uri="{FF2B5EF4-FFF2-40B4-BE49-F238E27FC236}">
                  <a16:creationId xmlns:a16="http://schemas.microsoft.com/office/drawing/2014/main" id="{798CD0DC-E668-4A91-849A-343059056F30}"/>
                </a:ext>
              </a:extLst>
            </p:cNvPr>
            <p:cNvSpPr txBox="1"/>
            <p:nvPr/>
          </p:nvSpPr>
          <p:spPr bwMode="auto">
            <a:xfrm>
              <a:off x="7629740" y="6330150"/>
              <a:ext cx="1190732" cy="2923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300">
                  <a:solidFill>
                    <a:srgbClr val="333333"/>
                  </a:solidFill>
                  <a:latin typeface="Arial" panose="020B0604020202020204" pitchFamily="34" charset="0"/>
                </a:rPr>
                <a:t>个人病史记录</a:t>
              </a:r>
              <a:endParaRPr lang="en-US" altLang="zh-CN" sz="130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圆柱形 54">
              <a:extLst>
                <a:ext uri="{FF2B5EF4-FFF2-40B4-BE49-F238E27FC236}">
                  <a16:creationId xmlns:a16="http://schemas.microsoft.com/office/drawing/2014/main" id="{30C47F99-FFA4-4183-9D95-E076E5FE3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234" y="5409407"/>
              <a:ext cx="1373101" cy="471597"/>
            </a:xfrm>
            <a:prstGeom prst="can">
              <a:avLst>
                <a:gd name="adj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cs typeface="Segoe UI" panose="020B0502040204020203" pitchFamily="34" charset="0"/>
                </a:rPr>
                <a:t>个人健康数据</a:t>
              </a:r>
              <a:endParaRPr lang="en-US" altLang="zh-CN" sz="1400">
                <a:cs typeface="Segoe UI" panose="020B0502040204020203" pitchFamily="34" charset="0"/>
              </a:endParaRPr>
            </a:p>
          </p:txBody>
        </p:sp>
        <p:sp>
          <p:nvSpPr>
            <p:cNvPr id="23" name="上箭头 38">
              <a:extLst>
                <a:ext uri="{FF2B5EF4-FFF2-40B4-BE49-F238E27FC236}">
                  <a16:creationId xmlns:a16="http://schemas.microsoft.com/office/drawing/2014/main" id="{8A7A5B9D-BE8E-4BF4-9980-E53636001126}"/>
                </a:ext>
              </a:extLst>
            </p:cNvPr>
            <p:cNvSpPr/>
            <p:nvPr/>
          </p:nvSpPr>
          <p:spPr bwMode="auto">
            <a:xfrm rot="1744577">
              <a:off x="6860462" y="5851233"/>
              <a:ext cx="437749" cy="451402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24" name="上箭头 38">
              <a:extLst>
                <a:ext uri="{FF2B5EF4-FFF2-40B4-BE49-F238E27FC236}">
                  <a16:creationId xmlns:a16="http://schemas.microsoft.com/office/drawing/2014/main" id="{D706B899-740F-44DB-A6CA-958B224523C6}"/>
                </a:ext>
              </a:extLst>
            </p:cNvPr>
            <p:cNvSpPr/>
            <p:nvPr/>
          </p:nvSpPr>
          <p:spPr bwMode="auto">
            <a:xfrm rot="19664321">
              <a:off x="7719973" y="5858367"/>
              <a:ext cx="437749" cy="451402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grpSp>
          <p:nvGrpSpPr>
            <p:cNvPr id="30771" name="组合 25629"/>
            <p:cNvGrpSpPr>
              <a:grpSpLocks/>
            </p:cNvGrpSpPr>
            <p:nvPr/>
          </p:nvGrpSpPr>
          <p:grpSpPr bwMode="auto">
            <a:xfrm>
              <a:off x="412684" y="3356992"/>
              <a:ext cx="7886584" cy="1732258"/>
              <a:chOff x="412684" y="3356992"/>
              <a:chExt cx="7886584" cy="1732258"/>
            </a:xfrm>
          </p:grpSpPr>
          <p:sp>
            <p:nvSpPr>
              <p:cNvPr id="30833" name="矩形 25"/>
              <p:cNvSpPr>
                <a:spLocks noChangeArrowheads="1"/>
              </p:cNvSpPr>
              <p:nvPr/>
            </p:nvSpPr>
            <p:spPr bwMode="auto">
              <a:xfrm>
                <a:off x="412684" y="3356992"/>
                <a:ext cx="7886584" cy="1728192"/>
              </a:xfrm>
              <a:prstGeom prst="rect">
                <a:avLst/>
              </a:prstGeom>
              <a:noFill/>
              <a:ln w="38100" algn="ctr">
                <a:solidFill>
                  <a:srgbClr val="A22E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Tahoma" panose="020B0604030504040204" pitchFamily="34" charset="0"/>
                </a:endParaRPr>
              </a:p>
            </p:txBody>
          </p:sp>
          <p:pic>
            <p:nvPicPr>
              <p:cNvPr id="30834" name="Picture 7" descr="x-ray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7239" y="3632304"/>
                <a:ext cx="503109" cy="372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27" descr="https://encrypted-tbn1.gstatic.com/images?q=tbn:ANd9GcRJ9_HwbsCKtr0cRYwFHjHEsME8nbOfPGE6sLL1C08ZcpAynb33">
                <a:extLst>
                  <a:ext uri="{FF2B5EF4-FFF2-40B4-BE49-F238E27FC236}">
                    <a16:creationId xmlns:a16="http://schemas.microsoft.com/office/drawing/2014/main" id="{DF5A5125-42E7-4FE3-9EF4-71C1FFFB2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0670" y="4521816"/>
                <a:ext cx="655086" cy="455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39" descr="http://www.eurohistio.net/sites/histionet/content/e1570/e1747/e1748/e2566/e2684/Fotolia_24124983_XS_eng.jpg">
                <a:extLst>
                  <a:ext uri="{FF2B5EF4-FFF2-40B4-BE49-F238E27FC236}">
                    <a16:creationId xmlns:a16="http://schemas.microsoft.com/office/drawing/2014/main" id="{57AAD826-49A8-46B9-ADD4-2012F516F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42" y="3927179"/>
                <a:ext cx="603965" cy="4379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3" descr="http://www.cfah.org/images/features/Sharing-Medical-Records.jpg">
                <a:extLst>
                  <a:ext uri="{FF2B5EF4-FFF2-40B4-BE49-F238E27FC236}">
                    <a16:creationId xmlns:a16="http://schemas.microsoft.com/office/drawing/2014/main" id="{0BAEC384-0ADD-45A7-9DC1-A60D3889EB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758" y="3551326"/>
                <a:ext cx="563994" cy="3825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5" descr="http://blogs.scientificamerican.com/observations/files/2012/01/missing_medical_data.jpg">
                <a:extLst>
                  <a:ext uri="{FF2B5EF4-FFF2-40B4-BE49-F238E27FC236}">
                    <a16:creationId xmlns:a16="http://schemas.microsoft.com/office/drawing/2014/main" id="{BE023D5D-F621-497A-9B1C-2684BE4FD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7844" y="4515234"/>
                <a:ext cx="561594" cy="44218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7" descr="http://www.teamshatter.com/wp-content/uploads/2011/12/Healthcare-Data-Breach.jpg">
                <a:extLst>
                  <a:ext uri="{FF2B5EF4-FFF2-40B4-BE49-F238E27FC236}">
                    <a16:creationId xmlns:a16="http://schemas.microsoft.com/office/drawing/2014/main" id="{0A3C7FCA-7C4E-4A83-A997-D851C11A2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8371" y="3969406"/>
                <a:ext cx="575677" cy="4174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1" descr="http://images.atelier.net/sites/default/files/imagecache/scale_crop_587_310/articles/423458/atelier-stethoscope-graphique.jpg">
                <a:extLst>
                  <a:ext uri="{FF2B5EF4-FFF2-40B4-BE49-F238E27FC236}">
                    <a16:creationId xmlns:a16="http://schemas.microsoft.com/office/drawing/2014/main" id="{5D803319-75B5-4924-8F27-100468222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6116" y="3537825"/>
                <a:ext cx="637932" cy="4189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841" name="Group 12"/>
              <p:cNvGrpSpPr>
                <a:grpSpLocks/>
              </p:cNvGrpSpPr>
              <p:nvPr/>
            </p:nvGrpSpPr>
            <p:grpSpPr bwMode="auto">
              <a:xfrm>
                <a:off x="5778964" y="4113188"/>
                <a:ext cx="629240" cy="504712"/>
                <a:chOff x="2448" y="1096"/>
                <a:chExt cx="1825" cy="1404"/>
              </a:xfrm>
            </p:grpSpPr>
            <p:pic>
              <p:nvPicPr>
                <p:cNvPr id="30855" name="Picture 13" descr="imagesTrueD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0" y="1096"/>
                  <a:ext cx="1153" cy="1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MovieUserScene.avi">
                  <a:hlinkClick r:id="" action="ppaction://media"/>
                </p:cNvPr>
                <p:cNvPicPr>
                  <a:picLocks noRot="1" noChangeAspect="1" noChangeArrowheads="1"/>
                </p:cNvPicPr>
                <p:nvPr>
                  <a:videoFile r:link="rId1"/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8" y="1096"/>
                  <a:ext cx="778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5" name="Picture 22" descr="http://www.mcsquared.com/waveform-dry.gif">
                <a:extLst>
                  <a:ext uri="{FF2B5EF4-FFF2-40B4-BE49-F238E27FC236}">
                    <a16:creationId xmlns:a16="http://schemas.microsoft.com/office/drawing/2014/main" id="{8E8810F0-1883-438D-9173-1A3445D6A4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7164" y="3834713"/>
                <a:ext cx="750740" cy="55219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843" name="直接连接符 35"/>
              <p:cNvCxnSpPr>
                <a:cxnSpLocks noChangeShapeType="1"/>
                <a:stCxn id="29" idx="3"/>
                <a:endCxn id="30" idx="1"/>
              </p:cNvCxnSpPr>
              <p:nvPr/>
            </p:nvCxnSpPr>
            <p:spPr bwMode="auto">
              <a:xfrm flipV="1">
                <a:off x="1192707" y="3742598"/>
                <a:ext cx="583051" cy="40356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4" name="直接连接符 36"/>
              <p:cNvCxnSpPr>
                <a:cxnSpLocks noChangeShapeType="1"/>
                <a:endCxn id="28" idx="0"/>
              </p:cNvCxnSpPr>
              <p:nvPr/>
            </p:nvCxnSpPr>
            <p:spPr bwMode="auto">
              <a:xfrm>
                <a:off x="1192707" y="4146166"/>
                <a:ext cx="855506" cy="375650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5" name="直接连接符 37"/>
              <p:cNvCxnSpPr>
                <a:cxnSpLocks noChangeShapeType="1"/>
                <a:stCxn id="30" idx="3"/>
                <a:endCxn id="30834" idx="1"/>
              </p:cNvCxnSpPr>
              <p:nvPr/>
            </p:nvCxnSpPr>
            <p:spPr bwMode="auto">
              <a:xfrm>
                <a:off x="2339752" y="3742598"/>
                <a:ext cx="807487" cy="76086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6" name="直接连接符 38"/>
              <p:cNvCxnSpPr>
                <a:cxnSpLocks noChangeShapeType="1"/>
                <a:stCxn id="28" idx="3"/>
                <a:endCxn id="31" idx="1"/>
              </p:cNvCxnSpPr>
              <p:nvPr/>
            </p:nvCxnSpPr>
            <p:spPr bwMode="auto">
              <a:xfrm flipV="1">
                <a:off x="2375756" y="4736325"/>
                <a:ext cx="792088" cy="13226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7" name="直接连接符 39"/>
              <p:cNvCxnSpPr>
                <a:cxnSpLocks noChangeShapeType="1"/>
                <a:stCxn id="30834" idx="3"/>
                <a:endCxn id="32" idx="1"/>
              </p:cNvCxnSpPr>
              <p:nvPr/>
            </p:nvCxnSpPr>
            <p:spPr bwMode="auto">
              <a:xfrm>
                <a:off x="3650348" y="3818684"/>
                <a:ext cx="778023" cy="359472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8" name="直接连接符 40"/>
              <p:cNvCxnSpPr>
                <a:cxnSpLocks noChangeShapeType="1"/>
                <a:stCxn id="31" idx="3"/>
                <a:endCxn id="32" idx="1"/>
              </p:cNvCxnSpPr>
              <p:nvPr/>
            </p:nvCxnSpPr>
            <p:spPr bwMode="auto">
              <a:xfrm flipV="1">
                <a:off x="3729438" y="4178156"/>
                <a:ext cx="698933" cy="558169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9" name="直接连接符 41"/>
              <p:cNvCxnSpPr>
                <a:cxnSpLocks noChangeShapeType="1"/>
                <a:stCxn id="30834" idx="3"/>
                <a:endCxn id="33" idx="1"/>
              </p:cNvCxnSpPr>
              <p:nvPr/>
            </p:nvCxnSpPr>
            <p:spPr bwMode="auto">
              <a:xfrm flipV="1">
                <a:off x="3650348" y="3747305"/>
                <a:ext cx="1965768" cy="71379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50" name="直接连接符 42"/>
              <p:cNvCxnSpPr>
                <a:cxnSpLocks noChangeShapeType="1"/>
                <a:stCxn id="32" idx="3"/>
                <a:endCxn id="49" idx="1"/>
              </p:cNvCxnSpPr>
              <p:nvPr/>
            </p:nvCxnSpPr>
            <p:spPr bwMode="auto">
              <a:xfrm>
                <a:off x="5004048" y="4178156"/>
                <a:ext cx="774916" cy="185231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51" name="直接连接符 43"/>
              <p:cNvCxnSpPr>
                <a:cxnSpLocks noChangeShapeType="1"/>
                <a:stCxn id="30855" idx="3"/>
                <a:endCxn id="35" idx="1"/>
              </p:cNvCxnSpPr>
              <p:nvPr/>
            </p:nvCxnSpPr>
            <p:spPr bwMode="auto">
              <a:xfrm flipV="1">
                <a:off x="6408204" y="4110809"/>
                <a:ext cx="708960" cy="254735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52" name="直接连接符 44"/>
              <p:cNvCxnSpPr>
                <a:cxnSpLocks noChangeShapeType="1"/>
                <a:stCxn id="33" idx="3"/>
                <a:endCxn id="35" idx="1"/>
              </p:cNvCxnSpPr>
              <p:nvPr/>
            </p:nvCxnSpPr>
            <p:spPr bwMode="auto">
              <a:xfrm>
                <a:off x="6254048" y="3747305"/>
                <a:ext cx="863116" cy="363504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53" name="直接连接符 45"/>
              <p:cNvCxnSpPr>
                <a:cxnSpLocks noChangeShapeType="1"/>
                <a:endCxn id="49" idx="1"/>
              </p:cNvCxnSpPr>
              <p:nvPr/>
            </p:nvCxnSpPr>
            <p:spPr bwMode="auto">
              <a:xfrm flipV="1">
                <a:off x="3757764" y="4363219"/>
                <a:ext cx="2021200" cy="31426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854" name="TextBox 25627"/>
              <p:cNvSpPr txBox="1">
                <a:spLocks noChangeArrowheads="1"/>
              </p:cNvSpPr>
              <p:nvPr/>
            </p:nvSpPr>
            <p:spPr bwMode="auto">
              <a:xfrm>
                <a:off x="6047210" y="4689140"/>
                <a:ext cx="2229246" cy="400110"/>
              </a:xfrm>
              <a:prstGeom prst="rect">
                <a:avLst/>
              </a:prstGeom>
              <a:noFill/>
              <a:ln w="9525">
                <a:solidFill>
                  <a:srgbClr val="A22E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/>
                <a:r>
                  <a:rPr lang="zh-CN" altLang="en-US" sz="2000"/>
                  <a:t>医疗健康知识图谱</a:t>
                </a:r>
              </a:p>
            </p:txBody>
          </p:sp>
        </p:grpSp>
        <p:sp>
          <p:nvSpPr>
            <p:cNvPr id="50" name="上箭头 38">
              <a:extLst>
                <a:ext uri="{FF2B5EF4-FFF2-40B4-BE49-F238E27FC236}">
                  <a16:creationId xmlns:a16="http://schemas.microsoft.com/office/drawing/2014/main" id="{F6C74AAD-1943-4772-9670-0B621C43A45D}"/>
                </a:ext>
              </a:extLst>
            </p:cNvPr>
            <p:cNvSpPr/>
            <p:nvPr/>
          </p:nvSpPr>
          <p:spPr bwMode="auto">
            <a:xfrm>
              <a:off x="1685978" y="5085184"/>
              <a:ext cx="437749" cy="341828"/>
            </a:xfrm>
            <a:prstGeom prst="upArrow">
              <a:avLst/>
            </a:prstGeom>
            <a:solidFill>
              <a:srgbClr val="CCEC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1" name="上箭头 38">
              <a:extLst>
                <a:ext uri="{FF2B5EF4-FFF2-40B4-BE49-F238E27FC236}">
                  <a16:creationId xmlns:a16="http://schemas.microsoft.com/office/drawing/2014/main" id="{C2179922-ADA5-4C95-B39F-6D7EEC1650B1}"/>
                </a:ext>
              </a:extLst>
            </p:cNvPr>
            <p:cNvSpPr/>
            <p:nvPr/>
          </p:nvSpPr>
          <p:spPr bwMode="auto">
            <a:xfrm>
              <a:off x="4664595" y="5094569"/>
              <a:ext cx="437749" cy="341828"/>
            </a:xfrm>
            <a:prstGeom prst="up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2" name="上箭头 38">
              <a:extLst>
                <a:ext uri="{FF2B5EF4-FFF2-40B4-BE49-F238E27FC236}">
                  <a16:creationId xmlns:a16="http://schemas.microsoft.com/office/drawing/2014/main" id="{552C564A-DA26-4269-B9E9-0B4B52C18926}"/>
                </a:ext>
              </a:extLst>
            </p:cNvPr>
            <p:cNvSpPr/>
            <p:nvPr/>
          </p:nvSpPr>
          <p:spPr bwMode="auto">
            <a:xfrm>
              <a:off x="7194591" y="5114979"/>
              <a:ext cx="437749" cy="341828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3" name="AutoShape 26">
              <a:extLst>
                <a:ext uri="{FF2B5EF4-FFF2-40B4-BE49-F238E27FC236}">
                  <a16:creationId xmlns:a16="http://schemas.microsoft.com/office/drawing/2014/main" id="{E5B54E89-2B17-4D91-A286-3BEA8C3C6E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8726" y="2891501"/>
              <a:ext cx="1273014" cy="246221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algn="ctr" eaLnBrk="1" hangingPunct="1">
                <a:buFont typeface="Wingdings" pitchFamily="2" charset="2"/>
                <a:buNone/>
                <a:defRPr/>
              </a:pPr>
              <a:r>
                <a:rPr kumimoji="0" lang="zh-CN" altLang="en-US" sz="1600" b="0" kern="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关键字查询</a:t>
              </a:r>
              <a:endParaRPr kumimoji="0" lang="en-US" sz="1600" b="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endParaRPr>
            </a:p>
          </p:txBody>
        </p:sp>
        <p:sp>
          <p:nvSpPr>
            <p:cNvPr id="54" name="AutoShape 26">
              <a:extLst>
                <a:ext uri="{FF2B5EF4-FFF2-40B4-BE49-F238E27FC236}">
                  <a16:creationId xmlns:a16="http://schemas.microsoft.com/office/drawing/2014/main" id="{ED3AFD86-E767-4ACD-9FEB-D768951F57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19772" y="2891501"/>
              <a:ext cx="1259860" cy="246221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  <a:defRPr/>
              </a:pPr>
              <a:r>
                <a:rPr kumimoji="0" lang="zh-CN" altLang="en-US" sz="1600" b="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图模式匹配</a:t>
              </a:r>
              <a:endParaRPr kumimoji="0" lang="en-US" sz="16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endParaRPr>
            </a:p>
          </p:txBody>
        </p:sp>
        <p:sp>
          <p:nvSpPr>
            <p:cNvPr id="55" name="AutoShape 26">
              <a:extLst>
                <a:ext uri="{FF2B5EF4-FFF2-40B4-BE49-F238E27FC236}">
                  <a16:creationId xmlns:a16="http://schemas.microsoft.com/office/drawing/2014/main" id="{8C88733B-7AA1-4D5B-865F-FB5C8C3E27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796136" y="2891501"/>
              <a:ext cx="1281542" cy="246221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algn="ctr" eaLnBrk="1" hangingPunct="1">
                <a:buFont typeface="Wingdings" pitchFamily="2" charset="2"/>
                <a:buNone/>
                <a:defRPr/>
              </a:pPr>
              <a:r>
                <a:rPr kumimoji="0" lang="zh-CN" altLang="en-US" sz="1600" b="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图复杂算子</a:t>
              </a:r>
              <a:endParaRPr kumimoji="0" lang="en-US" sz="16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endParaRPr>
            </a:p>
          </p:txBody>
        </p:sp>
        <p:sp>
          <p:nvSpPr>
            <p:cNvPr id="56" name="AutoShape 26">
              <a:extLst>
                <a:ext uri="{FF2B5EF4-FFF2-40B4-BE49-F238E27FC236}">
                  <a16:creationId xmlns:a16="http://schemas.microsoft.com/office/drawing/2014/main" id="{0FF8F541-DD82-4F66-BFD8-48941637C7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03948" y="2891501"/>
              <a:ext cx="1364175" cy="246221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algn="ctr" eaLnBrk="1" hangingPunct="1">
                <a:buFont typeface="Wingdings" pitchFamily="2" charset="2"/>
                <a:buNone/>
                <a:defRPr/>
              </a:pPr>
              <a:r>
                <a:rPr kumimoji="0" lang="zh-CN" altLang="en-US" sz="1600" b="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图聚类和分类</a:t>
              </a:r>
              <a:endParaRPr kumimoji="0" lang="en-US" sz="1600" b="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endParaRPr>
            </a:p>
          </p:txBody>
        </p:sp>
        <p:sp>
          <p:nvSpPr>
            <p:cNvPr id="57" name="上箭头 38">
              <a:extLst>
                <a:ext uri="{FF2B5EF4-FFF2-40B4-BE49-F238E27FC236}">
                  <a16:creationId xmlns:a16="http://schemas.microsoft.com/office/drawing/2014/main" id="{5904B330-2821-40E4-9710-CBA308F63CC7}"/>
                </a:ext>
              </a:extLst>
            </p:cNvPr>
            <p:cNvSpPr/>
            <p:nvPr/>
          </p:nvSpPr>
          <p:spPr bwMode="auto">
            <a:xfrm>
              <a:off x="1339789" y="3159180"/>
              <a:ext cx="437749" cy="341828"/>
            </a:xfrm>
            <a:prstGeom prst="upArrow">
              <a:avLst/>
            </a:prstGeom>
            <a:solidFill>
              <a:srgbClr val="A22E9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8" name="上箭头 38">
              <a:extLst>
                <a:ext uri="{FF2B5EF4-FFF2-40B4-BE49-F238E27FC236}">
                  <a16:creationId xmlns:a16="http://schemas.microsoft.com/office/drawing/2014/main" id="{E658921F-5FF9-4CE5-A2B3-3498FFBBCECD}"/>
                </a:ext>
              </a:extLst>
            </p:cNvPr>
            <p:cNvSpPr/>
            <p:nvPr/>
          </p:nvSpPr>
          <p:spPr bwMode="auto">
            <a:xfrm>
              <a:off x="2967373" y="3159180"/>
              <a:ext cx="437749" cy="341828"/>
            </a:xfrm>
            <a:prstGeom prst="upArrow">
              <a:avLst/>
            </a:prstGeom>
            <a:solidFill>
              <a:srgbClr val="A22E9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9" name="上箭头 38">
              <a:extLst>
                <a:ext uri="{FF2B5EF4-FFF2-40B4-BE49-F238E27FC236}">
                  <a16:creationId xmlns:a16="http://schemas.microsoft.com/office/drawing/2014/main" id="{0102ACBA-BCE3-40D3-82C2-1B209714A9DE}"/>
                </a:ext>
              </a:extLst>
            </p:cNvPr>
            <p:cNvSpPr/>
            <p:nvPr/>
          </p:nvSpPr>
          <p:spPr bwMode="auto">
            <a:xfrm>
              <a:off x="4638307" y="3154464"/>
              <a:ext cx="437749" cy="341828"/>
            </a:xfrm>
            <a:prstGeom prst="upArrow">
              <a:avLst/>
            </a:prstGeom>
            <a:solidFill>
              <a:srgbClr val="A22E9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60" name="上箭头 38">
              <a:extLst>
                <a:ext uri="{FF2B5EF4-FFF2-40B4-BE49-F238E27FC236}">
                  <a16:creationId xmlns:a16="http://schemas.microsoft.com/office/drawing/2014/main" id="{9D44BDB7-E014-4305-A0D2-A234679D4533}"/>
                </a:ext>
              </a:extLst>
            </p:cNvPr>
            <p:cNvSpPr/>
            <p:nvPr/>
          </p:nvSpPr>
          <p:spPr bwMode="auto">
            <a:xfrm>
              <a:off x="6258487" y="3172978"/>
              <a:ext cx="437749" cy="341828"/>
            </a:xfrm>
            <a:prstGeom prst="upArrow">
              <a:avLst/>
            </a:prstGeom>
            <a:solidFill>
              <a:srgbClr val="A22E9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30805" name="TextBox 118"/>
            <p:cNvSpPr txBox="1">
              <a:spLocks noChangeArrowheads="1"/>
            </p:cNvSpPr>
            <p:nvPr/>
          </p:nvSpPr>
          <p:spPr bwMode="auto">
            <a:xfrm>
              <a:off x="8179685" y="5616533"/>
              <a:ext cx="103683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/>
                <a:t>……</a:t>
              </a:r>
              <a:endParaRPr lang="zh-CN" altLang="en-US"/>
            </a:p>
          </p:txBody>
        </p:sp>
        <p:sp>
          <p:nvSpPr>
            <p:cNvPr id="30806" name="TextBox 119"/>
            <p:cNvSpPr txBox="1">
              <a:spLocks noChangeArrowheads="1"/>
            </p:cNvSpPr>
            <p:nvPr/>
          </p:nvSpPr>
          <p:spPr bwMode="auto">
            <a:xfrm>
              <a:off x="7603621" y="2628201"/>
              <a:ext cx="103683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/>
                <a:t>…</a:t>
              </a:r>
              <a:endParaRPr lang="zh-CN" altLang="en-US"/>
            </a:p>
          </p:txBody>
        </p:sp>
        <p:sp>
          <p:nvSpPr>
            <p:cNvPr id="63" name="TextBox 22">
              <a:extLst>
                <a:ext uri="{FF2B5EF4-FFF2-40B4-BE49-F238E27FC236}">
                  <a16:creationId xmlns:a16="http://schemas.microsoft.com/office/drawing/2014/main" id="{83CE00C9-9921-4AB4-9885-A1258810002D}"/>
                </a:ext>
              </a:extLst>
            </p:cNvPr>
            <p:cNvSpPr txBox="1"/>
            <p:nvPr/>
          </p:nvSpPr>
          <p:spPr bwMode="auto">
            <a:xfrm>
              <a:off x="539552" y="2240868"/>
              <a:ext cx="1689833" cy="307777"/>
            </a:xfrm>
            <a:prstGeom prst="rect">
              <a:avLst/>
            </a:prstGeom>
            <a:solidFill>
              <a:srgbClr val="99C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latin typeface="Arial" panose="020B0604020202020204" pitchFamily="34" charset="0"/>
                </a:rPr>
                <a:t>临床数据语义检索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64" name="TextBox 22">
              <a:extLst>
                <a:ext uri="{FF2B5EF4-FFF2-40B4-BE49-F238E27FC236}">
                  <a16:creationId xmlns:a16="http://schemas.microsoft.com/office/drawing/2014/main" id="{F82C6964-DE7E-41FE-8E48-3CDF04DDF70A}"/>
                </a:ext>
              </a:extLst>
            </p:cNvPr>
            <p:cNvSpPr txBox="1"/>
            <p:nvPr/>
          </p:nvSpPr>
          <p:spPr bwMode="auto">
            <a:xfrm>
              <a:off x="2302504" y="2240868"/>
              <a:ext cx="1689833" cy="307777"/>
            </a:xfrm>
            <a:prstGeom prst="rect">
              <a:avLst/>
            </a:prstGeom>
            <a:solidFill>
              <a:srgbClr val="99C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latin typeface="Arial" panose="020B0604020202020204" pitchFamily="34" charset="0"/>
                </a:rPr>
                <a:t>医疗过程数据分析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65" name="TextBox 22">
              <a:extLst>
                <a:ext uri="{FF2B5EF4-FFF2-40B4-BE49-F238E27FC236}">
                  <a16:creationId xmlns:a16="http://schemas.microsoft.com/office/drawing/2014/main" id="{54EA9322-6780-4089-8CE7-CE74BFAD2211}"/>
                </a:ext>
              </a:extLst>
            </p:cNvPr>
            <p:cNvSpPr txBox="1"/>
            <p:nvPr/>
          </p:nvSpPr>
          <p:spPr bwMode="auto">
            <a:xfrm>
              <a:off x="4102704" y="2240868"/>
              <a:ext cx="1689833" cy="307777"/>
            </a:xfrm>
            <a:prstGeom prst="rect">
              <a:avLst/>
            </a:prstGeom>
            <a:solidFill>
              <a:srgbClr val="99C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latin typeface="Arial" panose="020B0604020202020204" pitchFamily="34" charset="0"/>
                </a:rPr>
                <a:t>相似案例对比分析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66" name="TextBox 22">
              <a:extLst>
                <a:ext uri="{FF2B5EF4-FFF2-40B4-BE49-F238E27FC236}">
                  <a16:creationId xmlns:a16="http://schemas.microsoft.com/office/drawing/2014/main" id="{80DD40D8-4EEF-47E8-BA1F-FC70DDCF606F}"/>
                </a:ext>
              </a:extLst>
            </p:cNvPr>
            <p:cNvSpPr txBox="1"/>
            <p:nvPr/>
          </p:nvSpPr>
          <p:spPr bwMode="auto">
            <a:xfrm>
              <a:off x="5902904" y="2240868"/>
              <a:ext cx="1689833" cy="307777"/>
            </a:xfrm>
            <a:prstGeom prst="rect">
              <a:avLst/>
            </a:prstGeom>
            <a:solidFill>
              <a:srgbClr val="99CCFF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400">
                  <a:latin typeface="Arial" panose="020B0604020202020204" pitchFamily="34" charset="0"/>
                </a:rPr>
                <a:t>流行病预测分析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30819" name="TextBox 124"/>
            <p:cNvSpPr txBox="1">
              <a:spLocks noChangeArrowheads="1"/>
            </p:cNvSpPr>
            <p:nvPr/>
          </p:nvSpPr>
          <p:spPr bwMode="auto">
            <a:xfrm>
              <a:off x="7603621" y="2016133"/>
              <a:ext cx="103683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/>
                <a:t>…</a:t>
              </a:r>
              <a:endParaRPr lang="zh-CN" altLang="en-US"/>
            </a:p>
          </p:txBody>
        </p:sp>
        <p:sp>
          <p:nvSpPr>
            <p:cNvPr id="30820" name="矩形 67"/>
            <p:cNvSpPr>
              <a:spLocks noChangeArrowheads="1"/>
            </p:cNvSpPr>
            <p:nvPr/>
          </p:nvSpPr>
          <p:spPr bwMode="auto">
            <a:xfrm>
              <a:off x="412684" y="2096851"/>
              <a:ext cx="7886584" cy="615627"/>
            </a:xfrm>
            <a:prstGeom prst="rect">
              <a:avLst/>
            </a:prstGeom>
            <a:noFill/>
            <a:ln w="38100" algn="ctr">
              <a:solidFill>
                <a:srgbClr val="3399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Tahoma" panose="020B0604030504040204" pitchFamily="34" charset="0"/>
              </a:endParaRPr>
            </a:p>
          </p:txBody>
        </p:sp>
        <p:sp>
          <p:nvSpPr>
            <p:cNvPr id="69" name="上箭头 38">
              <a:extLst>
                <a:ext uri="{FF2B5EF4-FFF2-40B4-BE49-F238E27FC236}">
                  <a16:creationId xmlns:a16="http://schemas.microsoft.com/office/drawing/2014/main" id="{7D00F99D-85CC-4492-BE4C-E0B9BB2A523B}"/>
                </a:ext>
              </a:extLst>
            </p:cNvPr>
            <p:cNvSpPr/>
            <p:nvPr/>
          </p:nvSpPr>
          <p:spPr bwMode="auto">
            <a:xfrm>
              <a:off x="1331640" y="2577033"/>
              <a:ext cx="437749" cy="286079"/>
            </a:xfrm>
            <a:prstGeom prst="upArrow">
              <a:avLst/>
            </a:prstGeom>
            <a:solidFill>
              <a:srgbClr val="0066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70" name="上箭头 38">
              <a:extLst>
                <a:ext uri="{FF2B5EF4-FFF2-40B4-BE49-F238E27FC236}">
                  <a16:creationId xmlns:a16="http://schemas.microsoft.com/office/drawing/2014/main" id="{DD62D49F-A7D0-4D2E-A55F-86040E28DC35}"/>
                </a:ext>
              </a:extLst>
            </p:cNvPr>
            <p:cNvSpPr/>
            <p:nvPr/>
          </p:nvSpPr>
          <p:spPr bwMode="auto">
            <a:xfrm>
              <a:off x="2928364" y="2577033"/>
              <a:ext cx="437749" cy="286079"/>
            </a:xfrm>
            <a:prstGeom prst="upArrow">
              <a:avLst/>
            </a:prstGeom>
            <a:solidFill>
              <a:srgbClr val="0066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71" name="上箭头 38">
              <a:extLst>
                <a:ext uri="{FF2B5EF4-FFF2-40B4-BE49-F238E27FC236}">
                  <a16:creationId xmlns:a16="http://schemas.microsoft.com/office/drawing/2014/main" id="{D55AD7D6-BDA7-4AFD-940B-30AA7400E06D}"/>
                </a:ext>
              </a:extLst>
            </p:cNvPr>
            <p:cNvSpPr/>
            <p:nvPr/>
          </p:nvSpPr>
          <p:spPr bwMode="auto">
            <a:xfrm>
              <a:off x="4627479" y="2577033"/>
              <a:ext cx="437749" cy="286079"/>
            </a:xfrm>
            <a:prstGeom prst="upArrow">
              <a:avLst/>
            </a:prstGeom>
            <a:solidFill>
              <a:srgbClr val="0066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72" name="上箭头 38">
              <a:extLst>
                <a:ext uri="{FF2B5EF4-FFF2-40B4-BE49-F238E27FC236}">
                  <a16:creationId xmlns:a16="http://schemas.microsoft.com/office/drawing/2014/main" id="{352AA203-C682-42A7-BC3A-14BC7A90B12D}"/>
                </a:ext>
              </a:extLst>
            </p:cNvPr>
            <p:cNvSpPr/>
            <p:nvPr/>
          </p:nvSpPr>
          <p:spPr bwMode="auto">
            <a:xfrm>
              <a:off x="6242023" y="2577033"/>
              <a:ext cx="437749" cy="286079"/>
            </a:xfrm>
            <a:prstGeom prst="upArrow">
              <a:avLst/>
            </a:prstGeom>
            <a:solidFill>
              <a:srgbClr val="0066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Arial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74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应用六：健康医疗大数据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68D3BC6-9121-47B5-9E02-FD28ADDA277F}" type="slidenum">
              <a:rPr kumimoji="0" lang="zh-CN" altLang="en-US" sz="1400" b="0">
                <a:latin typeface="Tahoma" panose="020B0604030504040204" pitchFamily="34" charset="0"/>
              </a:rPr>
              <a:pPr/>
              <a:t>15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32772" name="组合 2"/>
          <p:cNvGrpSpPr>
            <a:grpSpLocks/>
          </p:cNvGrpSpPr>
          <p:nvPr/>
        </p:nvGrpSpPr>
        <p:grpSpPr bwMode="auto">
          <a:xfrm>
            <a:off x="3432175" y="1196975"/>
            <a:ext cx="5132388" cy="4865688"/>
            <a:chOff x="2076211" y="1269291"/>
            <a:chExt cx="5132437" cy="4865965"/>
          </a:xfrm>
        </p:grpSpPr>
        <p:sp>
          <p:nvSpPr>
            <p:cNvPr id="7" name="形状 6">
              <a:extLst>
                <a:ext uri="{FF2B5EF4-FFF2-40B4-BE49-F238E27FC236}">
                  <a16:creationId xmlns:a16="http://schemas.microsoft.com/office/drawing/2014/main" id="{B117E322-7443-4905-9981-C97BA2099C10}"/>
                </a:ext>
              </a:extLst>
            </p:cNvPr>
            <p:cNvSpPr/>
            <p:nvPr/>
          </p:nvSpPr>
          <p:spPr>
            <a:xfrm>
              <a:off x="2457215" y="1548707"/>
              <a:ext cx="4586332" cy="4586549"/>
            </a:xfrm>
            <a:prstGeom prst="leftRightCircularArrow">
              <a:avLst>
                <a:gd name="adj1" fmla="val 10674"/>
                <a:gd name="adj2" fmla="val 358811"/>
                <a:gd name="adj3" fmla="val 19986690"/>
                <a:gd name="adj4" fmla="val 16396218"/>
                <a:gd name="adj5" fmla="val 7472"/>
              </a:avLst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形状 7">
              <a:extLst>
                <a:ext uri="{FF2B5EF4-FFF2-40B4-BE49-F238E27FC236}">
                  <a16:creationId xmlns:a16="http://schemas.microsoft.com/office/drawing/2014/main" id="{3F66736A-F041-44F9-9E1D-24ED18C732B6}"/>
                </a:ext>
              </a:extLst>
            </p:cNvPr>
            <p:cNvSpPr/>
            <p:nvPr/>
          </p:nvSpPr>
          <p:spPr>
            <a:xfrm>
              <a:off x="2217500" y="1547120"/>
              <a:ext cx="4586331" cy="4586548"/>
            </a:xfrm>
            <a:prstGeom prst="leftRightCircularArrow">
              <a:avLst>
                <a:gd name="adj1" fmla="val 10674"/>
                <a:gd name="adj2" fmla="val 358811"/>
                <a:gd name="adj3" fmla="val 16052779"/>
                <a:gd name="adj4" fmla="val 12530142"/>
                <a:gd name="adj5" fmla="val 7472"/>
              </a:avLst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32446CB1-4BAF-413C-996F-DB32536548F4}"/>
                </a:ext>
              </a:extLst>
            </p:cNvPr>
            <p:cNvSpPr/>
            <p:nvPr/>
          </p:nvSpPr>
          <p:spPr>
            <a:xfrm rot="20342074">
              <a:off x="5165515" y="3450640"/>
              <a:ext cx="1139836" cy="69854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箭头: 左右 9">
              <a:extLst>
                <a:ext uri="{FF2B5EF4-FFF2-40B4-BE49-F238E27FC236}">
                  <a16:creationId xmlns:a16="http://schemas.microsoft.com/office/drawing/2014/main" id="{997B261E-A529-4983-96A9-21696843D803}"/>
                </a:ext>
              </a:extLst>
            </p:cNvPr>
            <p:cNvSpPr/>
            <p:nvPr/>
          </p:nvSpPr>
          <p:spPr>
            <a:xfrm rot="16200000">
              <a:off x="4092329" y="2736226"/>
              <a:ext cx="1103376" cy="68264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箭头: 左右 10">
              <a:extLst>
                <a:ext uri="{FF2B5EF4-FFF2-40B4-BE49-F238E27FC236}">
                  <a16:creationId xmlns:a16="http://schemas.microsoft.com/office/drawing/2014/main" id="{16E44102-2431-484F-A677-D72FE81C25F9}"/>
                </a:ext>
              </a:extLst>
            </p:cNvPr>
            <p:cNvSpPr/>
            <p:nvPr/>
          </p:nvSpPr>
          <p:spPr>
            <a:xfrm rot="12153284">
              <a:off x="2973158" y="3414126"/>
              <a:ext cx="1154123" cy="69854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08C0B25-39F6-4695-90EB-448B975D7574}"/>
                </a:ext>
              </a:extLst>
            </p:cNvPr>
            <p:cNvSpPr/>
            <p:nvPr/>
          </p:nvSpPr>
          <p:spPr>
            <a:xfrm>
              <a:off x="3646264" y="2945786"/>
              <a:ext cx="1995506" cy="1995602"/>
            </a:xfrm>
            <a:custGeom>
              <a:avLst/>
              <a:gdLst>
                <a:gd name="connsiteX0" fmla="*/ 0 w 1994284"/>
                <a:gd name="connsiteY0" fmla="*/ 997142 h 1994284"/>
                <a:gd name="connsiteX1" fmla="*/ 997142 w 1994284"/>
                <a:gd name="connsiteY1" fmla="*/ 0 h 1994284"/>
                <a:gd name="connsiteX2" fmla="*/ 1994284 w 1994284"/>
                <a:gd name="connsiteY2" fmla="*/ 997142 h 1994284"/>
                <a:gd name="connsiteX3" fmla="*/ 997142 w 1994284"/>
                <a:gd name="connsiteY3" fmla="*/ 997142 h 1994284"/>
                <a:gd name="connsiteX4" fmla="*/ 0 w 1994284"/>
                <a:gd name="connsiteY4" fmla="*/ 997142 h 199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4284" h="1994284">
                  <a:moveTo>
                    <a:pt x="0" y="997142"/>
                  </a:moveTo>
                  <a:cubicBezTo>
                    <a:pt x="0" y="446436"/>
                    <a:pt x="446436" y="0"/>
                    <a:pt x="997142" y="0"/>
                  </a:cubicBezTo>
                  <a:cubicBezTo>
                    <a:pt x="1547848" y="0"/>
                    <a:pt x="1994284" y="446436"/>
                    <a:pt x="1994284" y="997142"/>
                  </a:cubicBezTo>
                  <a:lnTo>
                    <a:pt x="997142" y="997142"/>
                  </a:lnTo>
                  <a:lnTo>
                    <a:pt x="0" y="997142"/>
                  </a:lnTo>
                  <a:close/>
                </a:path>
              </a:pathLst>
            </a:custGeom>
            <a:gradFill>
              <a:gsLst>
                <a:gs pos="0">
                  <a:srgbClr val="FFCC11"/>
                </a:gs>
                <a:gs pos="80000">
                  <a:srgbClr val="FFEF75"/>
                </a:gs>
                <a:gs pos="100000">
                  <a:srgbClr val="FFF9C1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9540" tIns="0" rIns="129540" bIns="647700" spcCol="1270" anchor="ctr"/>
            <a:lstStyle/>
            <a:p>
              <a:pPr algn="ctr" defTabSz="1511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400" dirty="0">
                  <a:solidFill>
                    <a:schemeClr val="tx1"/>
                  </a:solidFill>
                </a:rPr>
                <a:t>数据特点</a:t>
              </a:r>
              <a:endParaRPr lang="en-US" sz="34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4EECA76-CCED-46D6-A77B-F1431659CEC8}"/>
                </a:ext>
              </a:extLst>
            </p:cNvPr>
            <p:cNvSpPr/>
            <p:nvPr/>
          </p:nvSpPr>
          <p:spPr>
            <a:xfrm>
              <a:off x="2076211" y="2428232"/>
              <a:ext cx="1395426" cy="139708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595D565-4CF7-44C8-AB58-E42B8DFCF112}"/>
                </a:ext>
              </a:extLst>
            </p:cNvPr>
            <p:cNvSpPr/>
            <p:nvPr/>
          </p:nvSpPr>
          <p:spPr>
            <a:xfrm>
              <a:off x="2125424" y="2477448"/>
              <a:ext cx="1298587" cy="1298649"/>
            </a:xfrm>
            <a:custGeom>
              <a:avLst/>
              <a:gdLst>
                <a:gd name="connsiteX0" fmla="*/ 0 w 1298278"/>
                <a:gd name="connsiteY0" fmla="*/ 649139 h 1298278"/>
                <a:gd name="connsiteX1" fmla="*/ 649139 w 1298278"/>
                <a:gd name="connsiteY1" fmla="*/ 0 h 1298278"/>
                <a:gd name="connsiteX2" fmla="*/ 649139 w 1298278"/>
                <a:gd name="connsiteY2" fmla="*/ 0 h 1298278"/>
                <a:gd name="connsiteX3" fmla="*/ 1298278 w 1298278"/>
                <a:gd name="connsiteY3" fmla="*/ 649139 h 1298278"/>
                <a:gd name="connsiteX4" fmla="*/ 1298278 w 1298278"/>
                <a:gd name="connsiteY4" fmla="*/ 649139 h 1298278"/>
                <a:gd name="connsiteX5" fmla="*/ 649139 w 1298278"/>
                <a:gd name="connsiteY5" fmla="*/ 1298278 h 1298278"/>
                <a:gd name="connsiteX6" fmla="*/ 649139 w 1298278"/>
                <a:gd name="connsiteY6" fmla="*/ 1298278 h 1298278"/>
                <a:gd name="connsiteX7" fmla="*/ 0 w 1298278"/>
                <a:gd name="connsiteY7" fmla="*/ 649139 h 129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8278" h="1298278">
                  <a:moveTo>
                    <a:pt x="0" y="649139"/>
                  </a:moveTo>
                  <a:cubicBezTo>
                    <a:pt x="0" y="290629"/>
                    <a:pt x="290629" y="0"/>
                    <a:pt x="649139" y="0"/>
                  </a:cubicBezTo>
                  <a:lnTo>
                    <a:pt x="649139" y="0"/>
                  </a:lnTo>
                  <a:cubicBezTo>
                    <a:pt x="1007649" y="0"/>
                    <a:pt x="1298278" y="290629"/>
                    <a:pt x="1298278" y="649139"/>
                  </a:cubicBezTo>
                  <a:lnTo>
                    <a:pt x="1298278" y="649139"/>
                  </a:lnTo>
                  <a:cubicBezTo>
                    <a:pt x="1298278" y="1007649"/>
                    <a:pt x="1007649" y="1298278"/>
                    <a:pt x="649139" y="1298278"/>
                  </a:cubicBezTo>
                  <a:lnTo>
                    <a:pt x="649139" y="1298278"/>
                  </a:lnTo>
                  <a:cubicBezTo>
                    <a:pt x="290629" y="1298278"/>
                    <a:pt x="0" y="1007649"/>
                    <a:pt x="0" y="649139"/>
                  </a:cubicBezTo>
                  <a:close/>
                </a:path>
              </a:pathLst>
            </a:custGeom>
            <a:gradFill>
              <a:gsLst>
                <a:gs pos="0">
                  <a:srgbClr val="FFCC11"/>
                </a:gs>
                <a:gs pos="80000">
                  <a:srgbClr val="FFEF75"/>
                </a:gs>
                <a:gs pos="100000">
                  <a:srgbClr val="FFF9C1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52325" tIns="38025" rIns="152325" bIns="38025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20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规模宏大</a:t>
              </a:r>
              <a:endParaRPr lang="en-US" sz="2200" dirty="0">
                <a:solidFill>
                  <a:schemeClr val="tx1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F371210-D74B-45A3-B819-0926D31BDDEC}"/>
                </a:ext>
              </a:extLst>
            </p:cNvPr>
            <p:cNvSpPr/>
            <p:nvPr/>
          </p:nvSpPr>
          <p:spPr>
            <a:xfrm>
              <a:off x="3946304" y="1269291"/>
              <a:ext cx="1395426" cy="139549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9474BE5-7683-4E53-92F7-6BF81CEF986F}"/>
                </a:ext>
              </a:extLst>
            </p:cNvPr>
            <p:cNvSpPr/>
            <p:nvPr/>
          </p:nvSpPr>
          <p:spPr>
            <a:xfrm>
              <a:off x="3995517" y="1318507"/>
              <a:ext cx="1296999" cy="1298649"/>
            </a:xfrm>
            <a:custGeom>
              <a:avLst/>
              <a:gdLst>
                <a:gd name="connsiteX0" fmla="*/ 0 w 1298278"/>
                <a:gd name="connsiteY0" fmla="*/ 649139 h 1298278"/>
                <a:gd name="connsiteX1" fmla="*/ 649139 w 1298278"/>
                <a:gd name="connsiteY1" fmla="*/ 0 h 1298278"/>
                <a:gd name="connsiteX2" fmla="*/ 649139 w 1298278"/>
                <a:gd name="connsiteY2" fmla="*/ 0 h 1298278"/>
                <a:gd name="connsiteX3" fmla="*/ 1298278 w 1298278"/>
                <a:gd name="connsiteY3" fmla="*/ 649139 h 1298278"/>
                <a:gd name="connsiteX4" fmla="*/ 1298278 w 1298278"/>
                <a:gd name="connsiteY4" fmla="*/ 649139 h 1298278"/>
                <a:gd name="connsiteX5" fmla="*/ 649139 w 1298278"/>
                <a:gd name="connsiteY5" fmla="*/ 1298278 h 1298278"/>
                <a:gd name="connsiteX6" fmla="*/ 649139 w 1298278"/>
                <a:gd name="connsiteY6" fmla="*/ 1298278 h 1298278"/>
                <a:gd name="connsiteX7" fmla="*/ 0 w 1298278"/>
                <a:gd name="connsiteY7" fmla="*/ 649139 h 129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8278" h="1298278">
                  <a:moveTo>
                    <a:pt x="0" y="649139"/>
                  </a:moveTo>
                  <a:cubicBezTo>
                    <a:pt x="0" y="290629"/>
                    <a:pt x="290629" y="0"/>
                    <a:pt x="649139" y="0"/>
                  </a:cubicBezTo>
                  <a:lnTo>
                    <a:pt x="649139" y="0"/>
                  </a:lnTo>
                  <a:cubicBezTo>
                    <a:pt x="1007649" y="0"/>
                    <a:pt x="1298278" y="290629"/>
                    <a:pt x="1298278" y="649139"/>
                  </a:cubicBezTo>
                  <a:lnTo>
                    <a:pt x="1298278" y="649139"/>
                  </a:lnTo>
                  <a:cubicBezTo>
                    <a:pt x="1298278" y="1007649"/>
                    <a:pt x="1007649" y="1298278"/>
                    <a:pt x="649139" y="1298278"/>
                  </a:cubicBezTo>
                  <a:lnTo>
                    <a:pt x="649139" y="1298278"/>
                  </a:lnTo>
                  <a:cubicBezTo>
                    <a:pt x="290629" y="1298278"/>
                    <a:pt x="0" y="1007649"/>
                    <a:pt x="0" y="649139"/>
                  </a:cubicBezTo>
                  <a:close/>
                </a:path>
              </a:pathLst>
            </a:custGeom>
            <a:gradFill>
              <a:gsLst>
                <a:gs pos="0">
                  <a:srgbClr val="FFCC11"/>
                </a:gs>
                <a:gs pos="80000">
                  <a:srgbClr val="FFEF75"/>
                </a:gs>
                <a:gs pos="100000">
                  <a:srgbClr val="FFF9C1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52325" tIns="38025" rIns="152325" bIns="38025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200" dirty="0">
                  <a:solidFill>
                    <a:schemeClr val="tx1"/>
                  </a:solidFill>
                </a:rPr>
                <a:t>速度</a:t>
              </a:r>
              <a:endParaRPr lang="en-US" altLang="zh-CN" sz="2200" dirty="0">
                <a:solidFill>
                  <a:schemeClr val="tx1"/>
                </a:solidFill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200" dirty="0">
                  <a:solidFill>
                    <a:schemeClr val="tx1"/>
                  </a:solidFill>
                </a:rPr>
                <a:t>变化快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134748D-28D4-48FE-9BBB-11EF3E6AE64E}"/>
                </a:ext>
              </a:extLst>
            </p:cNvPr>
            <p:cNvSpPr/>
            <p:nvPr/>
          </p:nvSpPr>
          <p:spPr>
            <a:xfrm>
              <a:off x="5813222" y="2490148"/>
              <a:ext cx="1395426" cy="1395491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E0C42D1-C252-495E-9FCB-938B5A955C19}"/>
                </a:ext>
              </a:extLst>
            </p:cNvPr>
            <p:cNvSpPr/>
            <p:nvPr/>
          </p:nvSpPr>
          <p:spPr>
            <a:xfrm>
              <a:off x="5860847" y="2539363"/>
              <a:ext cx="1298587" cy="1298649"/>
            </a:xfrm>
            <a:custGeom>
              <a:avLst/>
              <a:gdLst>
                <a:gd name="connsiteX0" fmla="*/ 0 w 1298278"/>
                <a:gd name="connsiteY0" fmla="*/ 649139 h 1298278"/>
                <a:gd name="connsiteX1" fmla="*/ 649139 w 1298278"/>
                <a:gd name="connsiteY1" fmla="*/ 0 h 1298278"/>
                <a:gd name="connsiteX2" fmla="*/ 649139 w 1298278"/>
                <a:gd name="connsiteY2" fmla="*/ 0 h 1298278"/>
                <a:gd name="connsiteX3" fmla="*/ 1298278 w 1298278"/>
                <a:gd name="connsiteY3" fmla="*/ 649139 h 1298278"/>
                <a:gd name="connsiteX4" fmla="*/ 1298278 w 1298278"/>
                <a:gd name="connsiteY4" fmla="*/ 649139 h 1298278"/>
                <a:gd name="connsiteX5" fmla="*/ 649139 w 1298278"/>
                <a:gd name="connsiteY5" fmla="*/ 1298278 h 1298278"/>
                <a:gd name="connsiteX6" fmla="*/ 649139 w 1298278"/>
                <a:gd name="connsiteY6" fmla="*/ 1298278 h 1298278"/>
                <a:gd name="connsiteX7" fmla="*/ 0 w 1298278"/>
                <a:gd name="connsiteY7" fmla="*/ 649139 h 129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8278" h="1298278">
                  <a:moveTo>
                    <a:pt x="0" y="649139"/>
                  </a:moveTo>
                  <a:cubicBezTo>
                    <a:pt x="0" y="290629"/>
                    <a:pt x="290629" y="0"/>
                    <a:pt x="649139" y="0"/>
                  </a:cubicBezTo>
                  <a:lnTo>
                    <a:pt x="649139" y="0"/>
                  </a:lnTo>
                  <a:cubicBezTo>
                    <a:pt x="1007649" y="0"/>
                    <a:pt x="1298278" y="290629"/>
                    <a:pt x="1298278" y="649139"/>
                  </a:cubicBezTo>
                  <a:lnTo>
                    <a:pt x="1298278" y="649139"/>
                  </a:lnTo>
                  <a:cubicBezTo>
                    <a:pt x="1298278" y="1007649"/>
                    <a:pt x="1007649" y="1298278"/>
                    <a:pt x="649139" y="1298278"/>
                  </a:cubicBezTo>
                  <a:lnTo>
                    <a:pt x="649139" y="1298278"/>
                  </a:lnTo>
                  <a:cubicBezTo>
                    <a:pt x="290629" y="1298278"/>
                    <a:pt x="0" y="1007649"/>
                    <a:pt x="0" y="649139"/>
                  </a:cubicBezTo>
                  <a:close/>
                </a:path>
              </a:pathLst>
            </a:custGeom>
            <a:gradFill>
              <a:gsLst>
                <a:gs pos="0">
                  <a:srgbClr val="FFCC11"/>
                </a:gs>
                <a:gs pos="80000">
                  <a:srgbClr val="FFEF75"/>
                </a:gs>
                <a:gs pos="100000">
                  <a:srgbClr val="FFF9C1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52325" tIns="38025" rIns="152325" bIns="38025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200" dirty="0">
                  <a:solidFill>
                    <a:schemeClr val="tx1"/>
                  </a:solidFill>
                  <a:latin typeface="黑体" panose="02010609060101010101" pitchFamily="49" charset="-122"/>
                </a:rPr>
                <a:t>种类繁多</a:t>
              </a:r>
              <a:endParaRPr lang="en-US" sz="2200" dirty="0">
                <a:solidFill>
                  <a:schemeClr val="tx1"/>
                </a:solidFill>
                <a:latin typeface="黑体" panose="02010609060101010101" pitchFamily="49" charset="-122"/>
              </a:endParaRPr>
            </a:p>
          </p:txBody>
        </p:sp>
      </p:grpSp>
      <p:grpSp>
        <p:nvGrpSpPr>
          <p:cNvPr id="32773" name="组合 47"/>
          <p:cNvGrpSpPr>
            <a:grpSpLocks/>
          </p:cNvGrpSpPr>
          <p:nvPr/>
        </p:nvGrpSpPr>
        <p:grpSpPr bwMode="auto">
          <a:xfrm>
            <a:off x="3432175" y="1814514"/>
            <a:ext cx="5132388" cy="4867275"/>
            <a:chOff x="2076211" y="1815117"/>
            <a:chExt cx="5132437" cy="4865965"/>
          </a:xfrm>
        </p:grpSpPr>
        <p:grpSp>
          <p:nvGrpSpPr>
            <p:cNvPr id="32774" name="组合 45"/>
            <p:cNvGrpSpPr>
              <a:grpSpLocks/>
            </p:cNvGrpSpPr>
            <p:nvPr/>
          </p:nvGrpSpPr>
          <p:grpSpPr bwMode="auto">
            <a:xfrm>
              <a:off x="2076211" y="1815117"/>
              <a:ext cx="5132437" cy="4865965"/>
              <a:chOff x="2076211" y="1887656"/>
              <a:chExt cx="5132437" cy="4865965"/>
            </a:xfrm>
          </p:grpSpPr>
          <p:grpSp>
            <p:nvGrpSpPr>
              <p:cNvPr id="32776" name="组合 31"/>
              <p:cNvGrpSpPr>
                <a:grpSpLocks/>
              </p:cNvGrpSpPr>
              <p:nvPr/>
            </p:nvGrpSpPr>
            <p:grpSpPr bwMode="auto">
              <a:xfrm flipV="1">
                <a:off x="2076211" y="1887656"/>
                <a:ext cx="5132437" cy="4865965"/>
                <a:chOff x="2076211" y="1269291"/>
                <a:chExt cx="5132437" cy="4865965"/>
              </a:xfrm>
            </p:grpSpPr>
            <p:sp>
              <p:nvSpPr>
                <p:cNvPr id="33" name="形状 32">
                  <a:extLst>
                    <a:ext uri="{FF2B5EF4-FFF2-40B4-BE49-F238E27FC236}">
                      <a16:creationId xmlns:a16="http://schemas.microsoft.com/office/drawing/2014/main" id="{FA40137B-2639-4489-A07E-96500428FD5B}"/>
                    </a:ext>
                  </a:extLst>
                </p:cNvPr>
                <p:cNvSpPr/>
                <p:nvPr/>
              </p:nvSpPr>
              <p:spPr>
                <a:xfrm>
                  <a:off x="2457215" y="1548616"/>
                  <a:ext cx="4586332" cy="4586640"/>
                </a:xfrm>
                <a:prstGeom prst="leftRightCircularArrow">
                  <a:avLst>
                    <a:gd name="adj1" fmla="val 10674"/>
                    <a:gd name="adj2" fmla="val 358811"/>
                    <a:gd name="adj3" fmla="val 19986690"/>
                    <a:gd name="adj4" fmla="val 16396218"/>
                    <a:gd name="adj5" fmla="val 7472"/>
                  </a:avLst>
                </a:prstGeom>
                <a:solidFill>
                  <a:schemeClr val="accent1">
                    <a:lumMod val="20000"/>
                    <a:lumOff val="80000"/>
                    <a:alpha val="9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  <a:alpha val="90000"/>
                    </a:schemeClr>
                  </a:solidFill>
                </a:ln>
              </p:spPr>
              <p:style>
                <a:lnRef idx="1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4" name="形状 33">
                  <a:extLst>
                    <a:ext uri="{FF2B5EF4-FFF2-40B4-BE49-F238E27FC236}">
                      <a16:creationId xmlns:a16="http://schemas.microsoft.com/office/drawing/2014/main" id="{1B5EE6A9-9ABC-4B39-A689-C87896A2AB61}"/>
                    </a:ext>
                  </a:extLst>
                </p:cNvPr>
                <p:cNvSpPr/>
                <p:nvPr/>
              </p:nvSpPr>
              <p:spPr>
                <a:xfrm>
                  <a:off x="2217500" y="1547029"/>
                  <a:ext cx="4586331" cy="4586640"/>
                </a:xfrm>
                <a:prstGeom prst="leftRightCircularArrow">
                  <a:avLst>
                    <a:gd name="adj1" fmla="val 10674"/>
                    <a:gd name="adj2" fmla="val 358811"/>
                    <a:gd name="adj3" fmla="val 16052779"/>
                    <a:gd name="adj4" fmla="val 12530142"/>
                    <a:gd name="adj5" fmla="val 7472"/>
                  </a:avLst>
                </a:prstGeom>
                <a:solidFill>
                  <a:schemeClr val="accent1">
                    <a:lumMod val="20000"/>
                    <a:lumOff val="80000"/>
                    <a:alpha val="9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  <a:alpha val="90000"/>
                    </a:schemeClr>
                  </a:solidFill>
                </a:ln>
              </p:spPr>
              <p:style>
                <a:lnRef idx="1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箭头: 左右 34">
                  <a:extLst>
                    <a:ext uri="{FF2B5EF4-FFF2-40B4-BE49-F238E27FC236}">
                      <a16:creationId xmlns:a16="http://schemas.microsoft.com/office/drawing/2014/main" id="{06CEC68F-EE33-4D20-AEEE-30C379A075E5}"/>
                    </a:ext>
                  </a:extLst>
                </p:cNvPr>
                <p:cNvSpPr/>
                <p:nvPr/>
              </p:nvSpPr>
              <p:spPr>
                <a:xfrm rot="20342074">
                  <a:off x="5165515" y="3449929"/>
                  <a:ext cx="1139836" cy="69831"/>
                </a:xfrm>
                <a:prstGeom prst="leftRightArrow">
                  <a:avLst>
                    <a:gd name="adj1" fmla="val 60000"/>
                    <a:gd name="adj2" fmla="val 50000"/>
                  </a:avLst>
                </a:prstGeom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80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90000"/>
                      </a:schemeClr>
                    </a:gs>
                  </a:gsLst>
                </a:gradFill>
              </p:spPr>
              <p:style>
                <a:lnRef idx="0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6" name="箭头: 左右 35">
                  <a:extLst>
                    <a:ext uri="{FF2B5EF4-FFF2-40B4-BE49-F238E27FC236}">
                      <a16:creationId xmlns:a16="http://schemas.microsoft.com/office/drawing/2014/main" id="{93F43A5F-1F80-442D-8559-936CAF33E56B}"/>
                    </a:ext>
                  </a:extLst>
                </p:cNvPr>
                <p:cNvSpPr/>
                <p:nvPr/>
              </p:nvSpPr>
              <p:spPr>
                <a:xfrm rot="16200000">
                  <a:off x="4091716" y="2736530"/>
                  <a:ext cx="1104603" cy="68264"/>
                </a:xfrm>
                <a:prstGeom prst="leftRightArrow">
                  <a:avLst>
                    <a:gd name="adj1" fmla="val 60000"/>
                    <a:gd name="adj2" fmla="val 50000"/>
                  </a:avLst>
                </a:prstGeom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80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90000"/>
                      </a:schemeClr>
                    </a:gs>
                  </a:gsLst>
                </a:gradFill>
              </p:spPr>
              <p:style>
                <a:lnRef idx="0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箭头: 左右 36">
                  <a:extLst>
                    <a:ext uri="{FF2B5EF4-FFF2-40B4-BE49-F238E27FC236}">
                      <a16:creationId xmlns:a16="http://schemas.microsoft.com/office/drawing/2014/main" id="{87CE0351-504D-4EA9-95E1-07CB318C27A7}"/>
                    </a:ext>
                  </a:extLst>
                </p:cNvPr>
                <p:cNvSpPr/>
                <p:nvPr/>
              </p:nvSpPr>
              <p:spPr>
                <a:xfrm rot="12153284">
                  <a:off x="2973158" y="3415013"/>
                  <a:ext cx="1154123" cy="69831"/>
                </a:xfrm>
                <a:prstGeom prst="leftRightArrow">
                  <a:avLst>
                    <a:gd name="adj1" fmla="val 60000"/>
                    <a:gd name="adj2" fmla="val 50000"/>
                  </a:avLst>
                </a:prstGeom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80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90000"/>
                      </a:schemeClr>
                    </a:gs>
                  </a:gsLst>
                </a:gradFill>
              </p:spPr>
              <p:style>
                <a:lnRef idx="0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ACDF0434-55AE-472C-BA44-3DBF9F57BD54}"/>
                    </a:ext>
                  </a:extLst>
                </p:cNvPr>
                <p:cNvSpPr/>
                <p:nvPr/>
              </p:nvSpPr>
              <p:spPr>
                <a:xfrm>
                  <a:off x="2076211" y="2429442"/>
                  <a:ext cx="1395426" cy="1395036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0A5EF991-3D82-4720-97AF-02864E684952}"/>
                    </a:ext>
                  </a:extLst>
                </p:cNvPr>
                <p:cNvSpPr/>
                <p:nvPr/>
              </p:nvSpPr>
              <p:spPr>
                <a:xfrm flipV="1">
                  <a:off x="2125424" y="2478640"/>
                  <a:ext cx="1298587" cy="1298225"/>
                </a:xfrm>
                <a:custGeom>
                  <a:avLst/>
                  <a:gdLst>
                    <a:gd name="connsiteX0" fmla="*/ 0 w 1298278"/>
                    <a:gd name="connsiteY0" fmla="*/ 649139 h 1298278"/>
                    <a:gd name="connsiteX1" fmla="*/ 649139 w 1298278"/>
                    <a:gd name="connsiteY1" fmla="*/ 0 h 1298278"/>
                    <a:gd name="connsiteX2" fmla="*/ 649139 w 1298278"/>
                    <a:gd name="connsiteY2" fmla="*/ 0 h 1298278"/>
                    <a:gd name="connsiteX3" fmla="*/ 1298278 w 1298278"/>
                    <a:gd name="connsiteY3" fmla="*/ 649139 h 1298278"/>
                    <a:gd name="connsiteX4" fmla="*/ 1298278 w 1298278"/>
                    <a:gd name="connsiteY4" fmla="*/ 649139 h 1298278"/>
                    <a:gd name="connsiteX5" fmla="*/ 649139 w 1298278"/>
                    <a:gd name="connsiteY5" fmla="*/ 1298278 h 1298278"/>
                    <a:gd name="connsiteX6" fmla="*/ 649139 w 1298278"/>
                    <a:gd name="connsiteY6" fmla="*/ 1298278 h 1298278"/>
                    <a:gd name="connsiteX7" fmla="*/ 0 w 1298278"/>
                    <a:gd name="connsiteY7" fmla="*/ 649139 h 12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8278" h="1298278">
                      <a:moveTo>
                        <a:pt x="0" y="649139"/>
                      </a:moveTo>
                      <a:cubicBezTo>
                        <a:pt x="0" y="290629"/>
                        <a:pt x="290629" y="0"/>
                        <a:pt x="649139" y="0"/>
                      </a:cubicBezTo>
                      <a:lnTo>
                        <a:pt x="649139" y="0"/>
                      </a:lnTo>
                      <a:cubicBezTo>
                        <a:pt x="1007649" y="0"/>
                        <a:pt x="1298278" y="290629"/>
                        <a:pt x="1298278" y="649139"/>
                      </a:cubicBezTo>
                      <a:lnTo>
                        <a:pt x="1298278" y="649139"/>
                      </a:lnTo>
                      <a:cubicBezTo>
                        <a:pt x="1298278" y="1007649"/>
                        <a:pt x="1007649" y="1298278"/>
                        <a:pt x="649139" y="1298278"/>
                      </a:cubicBezTo>
                      <a:lnTo>
                        <a:pt x="649139" y="1298278"/>
                      </a:lnTo>
                      <a:cubicBezTo>
                        <a:pt x="290629" y="1298278"/>
                        <a:pt x="0" y="1007649"/>
                        <a:pt x="0" y="64913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152325" tIns="38025" rIns="152325" bIns="38025" spcCol="1270" anchor="ctr"/>
                <a:lstStyle/>
                <a:p>
                  <a:pPr algn="ctr" defTabSz="8001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倾斜的</a:t>
                  </a:r>
                  <a:endParaRPr lang="en-US" altLang="zh-CN" sz="220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  <a:p>
                  <a:pPr algn="ctr" defTabSz="8001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度分布</a:t>
                  </a:r>
                  <a:endParaRPr lang="en-US" sz="220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EFFFBE6D-0FC1-4B56-A269-C5AA8C8B67C4}"/>
                    </a:ext>
                  </a:extLst>
                </p:cNvPr>
                <p:cNvSpPr/>
                <p:nvPr/>
              </p:nvSpPr>
              <p:spPr>
                <a:xfrm>
                  <a:off x="3946304" y="1269291"/>
                  <a:ext cx="1395426" cy="1396624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CA573FF0-B3FA-445B-9707-89F71BB3D434}"/>
                    </a:ext>
                  </a:extLst>
                </p:cNvPr>
                <p:cNvSpPr/>
                <p:nvPr/>
              </p:nvSpPr>
              <p:spPr>
                <a:xfrm flipV="1">
                  <a:off x="3995517" y="1318491"/>
                  <a:ext cx="1296999" cy="1298225"/>
                </a:xfrm>
                <a:custGeom>
                  <a:avLst/>
                  <a:gdLst>
                    <a:gd name="connsiteX0" fmla="*/ 0 w 1298278"/>
                    <a:gd name="connsiteY0" fmla="*/ 649139 h 1298278"/>
                    <a:gd name="connsiteX1" fmla="*/ 649139 w 1298278"/>
                    <a:gd name="connsiteY1" fmla="*/ 0 h 1298278"/>
                    <a:gd name="connsiteX2" fmla="*/ 649139 w 1298278"/>
                    <a:gd name="connsiteY2" fmla="*/ 0 h 1298278"/>
                    <a:gd name="connsiteX3" fmla="*/ 1298278 w 1298278"/>
                    <a:gd name="connsiteY3" fmla="*/ 649139 h 1298278"/>
                    <a:gd name="connsiteX4" fmla="*/ 1298278 w 1298278"/>
                    <a:gd name="connsiteY4" fmla="*/ 649139 h 1298278"/>
                    <a:gd name="connsiteX5" fmla="*/ 649139 w 1298278"/>
                    <a:gd name="connsiteY5" fmla="*/ 1298278 h 1298278"/>
                    <a:gd name="connsiteX6" fmla="*/ 649139 w 1298278"/>
                    <a:gd name="connsiteY6" fmla="*/ 1298278 h 1298278"/>
                    <a:gd name="connsiteX7" fmla="*/ 0 w 1298278"/>
                    <a:gd name="connsiteY7" fmla="*/ 649139 h 12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8278" h="1298278">
                      <a:moveTo>
                        <a:pt x="0" y="649139"/>
                      </a:moveTo>
                      <a:cubicBezTo>
                        <a:pt x="0" y="290629"/>
                        <a:pt x="290629" y="0"/>
                        <a:pt x="649139" y="0"/>
                      </a:cubicBezTo>
                      <a:lnTo>
                        <a:pt x="649139" y="0"/>
                      </a:lnTo>
                      <a:cubicBezTo>
                        <a:pt x="1007649" y="0"/>
                        <a:pt x="1298278" y="290629"/>
                        <a:pt x="1298278" y="649139"/>
                      </a:cubicBezTo>
                      <a:lnTo>
                        <a:pt x="1298278" y="649139"/>
                      </a:lnTo>
                      <a:cubicBezTo>
                        <a:pt x="1298278" y="1007649"/>
                        <a:pt x="1007649" y="1298278"/>
                        <a:pt x="649139" y="1298278"/>
                      </a:cubicBezTo>
                      <a:lnTo>
                        <a:pt x="649139" y="1298278"/>
                      </a:lnTo>
                      <a:cubicBezTo>
                        <a:pt x="290629" y="1298278"/>
                        <a:pt x="0" y="1007649"/>
                        <a:pt x="0" y="64913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152325" tIns="38025" rIns="152325" bIns="38025" spcCol="1270" anchor="ctr"/>
                <a:lstStyle/>
                <a:p>
                  <a:pPr algn="ctr" defTabSz="8001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小世界</a:t>
                  </a:r>
                  <a:endParaRPr lang="en-US" altLang="zh-CN" sz="220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  <a:p>
                  <a:pPr algn="ctr" defTabSz="8001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现象</a:t>
                  </a:r>
                  <a:endParaRPr lang="en-US" sz="220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A0076160-E3AA-407F-8EA2-F8A58832226C}"/>
                    </a:ext>
                  </a:extLst>
                </p:cNvPr>
                <p:cNvSpPr/>
                <p:nvPr/>
              </p:nvSpPr>
              <p:spPr>
                <a:xfrm>
                  <a:off x="5813222" y="2489750"/>
                  <a:ext cx="1395426" cy="1396624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D1FCFFCD-D651-40B6-A887-23510A63520D}"/>
                    </a:ext>
                  </a:extLst>
                </p:cNvPr>
                <p:cNvSpPr/>
                <p:nvPr/>
              </p:nvSpPr>
              <p:spPr>
                <a:xfrm flipV="1">
                  <a:off x="5860847" y="2538949"/>
                  <a:ext cx="1298587" cy="1298225"/>
                </a:xfrm>
                <a:custGeom>
                  <a:avLst/>
                  <a:gdLst>
                    <a:gd name="connsiteX0" fmla="*/ 0 w 1298278"/>
                    <a:gd name="connsiteY0" fmla="*/ 649139 h 1298278"/>
                    <a:gd name="connsiteX1" fmla="*/ 649139 w 1298278"/>
                    <a:gd name="connsiteY1" fmla="*/ 0 h 1298278"/>
                    <a:gd name="connsiteX2" fmla="*/ 649139 w 1298278"/>
                    <a:gd name="connsiteY2" fmla="*/ 0 h 1298278"/>
                    <a:gd name="connsiteX3" fmla="*/ 1298278 w 1298278"/>
                    <a:gd name="connsiteY3" fmla="*/ 649139 h 1298278"/>
                    <a:gd name="connsiteX4" fmla="*/ 1298278 w 1298278"/>
                    <a:gd name="connsiteY4" fmla="*/ 649139 h 1298278"/>
                    <a:gd name="connsiteX5" fmla="*/ 649139 w 1298278"/>
                    <a:gd name="connsiteY5" fmla="*/ 1298278 h 1298278"/>
                    <a:gd name="connsiteX6" fmla="*/ 649139 w 1298278"/>
                    <a:gd name="connsiteY6" fmla="*/ 1298278 h 1298278"/>
                    <a:gd name="connsiteX7" fmla="*/ 0 w 1298278"/>
                    <a:gd name="connsiteY7" fmla="*/ 649139 h 12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8278" h="1298278">
                      <a:moveTo>
                        <a:pt x="0" y="649139"/>
                      </a:moveTo>
                      <a:cubicBezTo>
                        <a:pt x="0" y="290629"/>
                        <a:pt x="290629" y="0"/>
                        <a:pt x="649139" y="0"/>
                      </a:cubicBezTo>
                      <a:lnTo>
                        <a:pt x="649139" y="0"/>
                      </a:lnTo>
                      <a:cubicBezTo>
                        <a:pt x="1007649" y="0"/>
                        <a:pt x="1298278" y="290629"/>
                        <a:pt x="1298278" y="649139"/>
                      </a:cubicBezTo>
                      <a:lnTo>
                        <a:pt x="1298278" y="649139"/>
                      </a:lnTo>
                      <a:cubicBezTo>
                        <a:pt x="1298278" y="1007649"/>
                        <a:pt x="1007649" y="1298278"/>
                        <a:pt x="649139" y="1298278"/>
                      </a:cubicBezTo>
                      <a:lnTo>
                        <a:pt x="649139" y="1298278"/>
                      </a:lnTo>
                      <a:cubicBezTo>
                        <a:pt x="290629" y="1298278"/>
                        <a:pt x="0" y="1007649"/>
                        <a:pt x="0" y="64913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152325" tIns="38025" rIns="152325" bIns="38025" spcCol="1270" anchor="ctr"/>
                <a:lstStyle/>
                <a:p>
                  <a:pPr algn="ctr" defTabSz="8001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不清晰的社区结构</a:t>
                  </a:r>
                  <a:endParaRPr lang="en-US" sz="220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p:grpSp>
          <p:sp>
            <p:nvSpPr>
              <p:cNvPr id="45" name="不完整圆 44">
                <a:extLst>
                  <a:ext uri="{FF2B5EF4-FFF2-40B4-BE49-F238E27FC236}">
                    <a16:creationId xmlns:a16="http://schemas.microsoft.com/office/drawing/2014/main" id="{0A7FD969-2148-4407-B0E8-72C785ECF6FD}"/>
                  </a:ext>
                </a:extLst>
              </p:cNvPr>
              <p:cNvSpPr/>
              <p:nvPr/>
            </p:nvSpPr>
            <p:spPr bwMode="auto">
              <a:xfrm>
                <a:off x="3647851" y="3085895"/>
                <a:ext cx="2000269" cy="1987015"/>
              </a:xfrm>
              <a:prstGeom prst="pie">
                <a:avLst>
                  <a:gd name="adj1" fmla="val 0"/>
                  <a:gd name="adj2" fmla="val 10792982"/>
                </a:avLst>
              </a:prstGeom>
              <a:gradFill flip="none" rotWithShape="1">
                <a:gsLst>
                  <a:gs pos="0">
                    <a:schemeClr val="accent1"/>
                  </a:gs>
                  <a:gs pos="80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eaLnBrk="1" hangingPunct="1">
                  <a:defRPr/>
                </a:pPr>
                <a:endParaRPr lang="en-US" altLang="zh-CN" b="0" dirty="0">
                  <a:latin typeface="+mn-ea"/>
                  <a:ea typeface="+mn-ea"/>
                </a:endParaRPr>
              </a:p>
              <a:p>
                <a:pPr eaLnBrk="1" hangingPunct="1">
                  <a:defRPr/>
                </a:pPr>
                <a:endParaRPr lang="en-US" altLang="zh-CN" sz="3400" b="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9BB71A8-B195-4C55-8A46-CE98B26EBC69}"/>
                </a:ext>
              </a:extLst>
            </p:cNvPr>
            <p:cNvSpPr txBox="1"/>
            <p:nvPr/>
          </p:nvSpPr>
          <p:spPr>
            <a:xfrm>
              <a:off x="3674839" y="3959252"/>
              <a:ext cx="1944706" cy="61419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400" dirty="0">
                  <a:latin typeface="+mn-ea"/>
                  <a:ea typeface="+mn-ea"/>
                </a:rPr>
                <a:t>结构特点</a:t>
              </a:r>
            </a:p>
          </p:txBody>
        </p:sp>
      </p:grpSp>
      <p:sp>
        <p:nvSpPr>
          <p:cNvPr id="46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规模宏大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(Volume)</a:t>
            </a: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6ACF589-6B10-4BFE-A140-A88B8DB02AD8}" type="slidenum">
              <a:rPr kumimoji="0" lang="zh-CN" altLang="en-US" sz="1400" b="0">
                <a:latin typeface="Tahoma" panose="020B0604030504040204" pitchFamily="34" charset="0"/>
              </a:rPr>
              <a:pPr/>
              <a:t>16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34820" name="组合 51"/>
          <p:cNvGrpSpPr>
            <a:grpSpLocks/>
          </p:cNvGrpSpPr>
          <p:nvPr/>
        </p:nvGrpSpPr>
        <p:grpSpPr bwMode="auto">
          <a:xfrm>
            <a:off x="1524001" y="1512888"/>
            <a:ext cx="8983663" cy="4889500"/>
            <a:chOff x="0" y="1124744"/>
            <a:chExt cx="8983663" cy="4889638"/>
          </a:xfrm>
        </p:grpSpPr>
        <p:pic>
          <p:nvPicPr>
            <p:cNvPr id="34822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588" y="1124744"/>
              <a:ext cx="3902075" cy="277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23" name="Group 4"/>
            <p:cNvGrpSpPr>
              <a:grpSpLocks/>
            </p:cNvGrpSpPr>
            <p:nvPr/>
          </p:nvGrpSpPr>
          <p:grpSpPr bwMode="auto">
            <a:xfrm>
              <a:off x="1264645" y="2335212"/>
              <a:ext cx="7041156" cy="1741861"/>
              <a:chOff x="4475184" y="2939879"/>
              <a:chExt cx="7582203" cy="1818518"/>
            </a:xfrm>
          </p:grpSpPr>
          <p:pic>
            <p:nvPicPr>
              <p:cNvPr id="34858" name="Picture 82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2682" y="2939879"/>
                <a:ext cx="932429" cy="725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8213">
                <a:extLst>
                  <a:ext uri="{FF2B5EF4-FFF2-40B4-BE49-F238E27FC236}">
                    <a16:creationId xmlns:a16="http://schemas.microsoft.com/office/drawing/2014/main" id="{2A7511EC-47D3-4DC6-A872-5A4D03C8B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5823" y="3573874"/>
                <a:ext cx="1459900" cy="546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 Social Scale </a:t>
                </a:r>
              </a:p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100B (10</a:t>
                </a:r>
                <a:r>
                  <a:rPr lang="en-US" altLang="en-US" sz="1400" baseline="30000" dirty="0">
                    <a:latin typeface="+mn-lt"/>
                  </a:rPr>
                  <a:t>11</a:t>
                </a:r>
                <a:r>
                  <a:rPr lang="en-US" altLang="en-US" sz="1400" dirty="0">
                    <a:latin typeface="+mn-lt"/>
                  </a:rPr>
                  <a:t>)</a:t>
                </a:r>
              </a:p>
            </p:txBody>
          </p:sp>
          <p:sp>
            <p:nvSpPr>
              <p:cNvPr id="16" name="TextBox 86">
                <a:extLst>
                  <a:ext uri="{FF2B5EF4-FFF2-40B4-BE49-F238E27FC236}">
                    <a16:creationId xmlns:a16="http://schemas.microsoft.com/office/drawing/2014/main" id="{32B625DD-5314-4AE6-8426-CD3BC7FD3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60534" y="3865578"/>
                <a:ext cx="1263310" cy="546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Web Scale </a:t>
                </a:r>
              </a:p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1T (10</a:t>
                </a:r>
                <a:r>
                  <a:rPr lang="en-US" altLang="en-US" sz="1400" baseline="30000" dirty="0">
                    <a:latin typeface="+mn-lt"/>
                  </a:rPr>
                  <a:t>12</a:t>
                </a:r>
                <a:r>
                  <a:rPr lang="en-US" altLang="en-US" sz="1400" dirty="0">
                    <a:latin typeface="+mn-lt"/>
                  </a:rPr>
                  <a:t>)</a:t>
                </a:r>
              </a:p>
            </p:txBody>
          </p:sp>
          <p:sp>
            <p:nvSpPr>
              <p:cNvPr id="17" name="TextBox 87">
                <a:extLst>
                  <a:ext uri="{FF2B5EF4-FFF2-40B4-BE49-F238E27FC236}">
                    <a16:creationId xmlns:a16="http://schemas.microsoft.com/office/drawing/2014/main" id="{F3724957-2099-43CA-B4BD-8FACBF2495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10254" y="4437386"/>
                <a:ext cx="2547132" cy="321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en-US" sz="1400" dirty="0">
                    <a:latin typeface="+mn-lt"/>
                  </a:rPr>
                  <a:t>Brain Scale, 100T (10</a:t>
                </a:r>
                <a:r>
                  <a:rPr lang="en-US" altLang="en-US" sz="1400" baseline="30000" dirty="0">
                    <a:latin typeface="+mn-lt"/>
                  </a:rPr>
                  <a:t>14</a:t>
                </a:r>
                <a:r>
                  <a:rPr lang="en-US" altLang="en-US" sz="1400" dirty="0">
                    <a:latin typeface="+mn-lt"/>
                  </a:rPr>
                  <a:t>)</a:t>
                </a:r>
              </a:p>
            </p:txBody>
          </p:sp>
        </p:grpSp>
        <p:sp>
          <p:nvSpPr>
            <p:cNvPr id="34824" name="Right Arrow 26"/>
            <p:cNvSpPr>
              <a:spLocks noChangeArrowheads="1"/>
            </p:cNvSpPr>
            <p:nvPr/>
          </p:nvSpPr>
          <p:spPr bwMode="auto">
            <a:xfrm>
              <a:off x="2419350" y="2559885"/>
              <a:ext cx="320675" cy="254007"/>
            </a:xfrm>
            <a:prstGeom prst="rightArrow">
              <a:avLst>
                <a:gd name="adj1" fmla="val 50000"/>
                <a:gd name="adj2" fmla="val 500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US" altLang="en-US">
                <a:latin typeface="Tahoma" panose="020B0604030504040204" pitchFamily="34" charset="0"/>
              </a:endParaRPr>
            </a:p>
          </p:txBody>
        </p:sp>
        <p:cxnSp>
          <p:nvCxnSpPr>
            <p:cNvPr id="19" name="Straight Arrow Connector 5">
              <a:extLst>
                <a:ext uri="{FF2B5EF4-FFF2-40B4-BE49-F238E27FC236}">
                  <a16:creationId xmlns:a16="http://schemas.microsoft.com/office/drawing/2014/main" id="{64D8647A-5754-4F8E-8CFE-409A31759051}"/>
                </a:ext>
              </a:extLst>
            </p:cNvPr>
            <p:cNvCxnSpPr/>
            <p:nvPr/>
          </p:nvCxnSpPr>
          <p:spPr bwMode="auto">
            <a:xfrm flipV="1">
              <a:off x="584200" y="4250619"/>
              <a:ext cx="7959725" cy="4762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826" name="Right Arrow 26"/>
            <p:cNvSpPr>
              <a:spLocks noChangeArrowheads="1"/>
            </p:cNvSpPr>
            <p:nvPr/>
          </p:nvSpPr>
          <p:spPr bwMode="auto">
            <a:xfrm>
              <a:off x="1149350" y="2620211"/>
              <a:ext cx="257175" cy="114303"/>
            </a:xfrm>
            <a:prstGeom prst="rightArrow">
              <a:avLst>
                <a:gd name="adj1" fmla="val 50000"/>
                <a:gd name="adj2" fmla="val 5033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US" altLang="en-US">
                <a:latin typeface="Tahoma" panose="020B0604030504040204" pitchFamily="34" charset="0"/>
              </a:endParaRPr>
            </a:p>
          </p:txBody>
        </p:sp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DF8C2E2B-6B64-4B00-B7A1-173E5E86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8698" y="1917842"/>
              <a:ext cx="1931639" cy="14487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828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88" y="2601912"/>
              <a:ext cx="222250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9" name="Right Arrow 26"/>
            <p:cNvSpPr>
              <a:spLocks noChangeArrowheads="1"/>
            </p:cNvSpPr>
            <p:nvPr/>
          </p:nvSpPr>
          <p:spPr bwMode="auto">
            <a:xfrm>
              <a:off x="4737100" y="2423356"/>
              <a:ext cx="385763" cy="503251"/>
            </a:xfrm>
            <a:prstGeom prst="rightArrow">
              <a:avLst>
                <a:gd name="adj1" fmla="val 50000"/>
                <a:gd name="adj2" fmla="val 5230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US" altLang="en-US">
                <a:latin typeface="Tahoma" panose="020B0604030504040204" pitchFamily="34" charset="0"/>
              </a:endParaRPr>
            </a:p>
          </p:txBody>
        </p:sp>
        <p:grpSp>
          <p:nvGrpSpPr>
            <p:cNvPr id="34830" name="Group 81"/>
            <p:cNvGrpSpPr>
              <a:grpSpLocks/>
            </p:cNvGrpSpPr>
            <p:nvPr/>
          </p:nvGrpSpPr>
          <p:grpSpPr bwMode="auto">
            <a:xfrm>
              <a:off x="2362200" y="3671887"/>
              <a:ext cx="550863" cy="1241425"/>
              <a:chOff x="2006061" y="4013203"/>
              <a:chExt cx="550844" cy="1242206"/>
            </a:xfrm>
          </p:grpSpPr>
          <p:pic>
            <p:nvPicPr>
              <p:cNvPr id="34856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6061" y="4888870"/>
                <a:ext cx="550844" cy="36653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83">
                <a:extLst>
                  <a:ext uri="{FF2B5EF4-FFF2-40B4-BE49-F238E27FC236}">
                    <a16:creationId xmlns:a16="http://schemas.microsoft.com/office/drawing/2014/main" id="{6A5276B4-51DA-4043-90E8-51721B61D398}"/>
                  </a:ext>
                </a:extLst>
              </p:cNvPr>
              <p:cNvCxnSpPr/>
              <p:nvPr/>
            </p:nvCxnSpPr>
            <p:spPr bwMode="auto">
              <a:xfrm>
                <a:off x="2282276" y="4012482"/>
                <a:ext cx="0" cy="875287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1" name="Group 84"/>
            <p:cNvGrpSpPr>
              <a:grpSpLocks/>
            </p:cNvGrpSpPr>
            <p:nvPr/>
          </p:nvGrpSpPr>
          <p:grpSpPr bwMode="auto">
            <a:xfrm>
              <a:off x="467544" y="3367088"/>
              <a:ext cx="543739" cy="1894336"/>
              <a:chOff x="367533" y="3372965"/>
              <a:chExt cx="544215" cy="1895173"/>
            </a:xfrm>
          </p:grpSpPr>
          <p:sp>
            <p:nvSpPr>
              <p:cNvPr id="34854" name="TextBox 37"/>
              <p:cNvSpPr txBox="1">
                <a:spLocks noChangeArrowheads="1"/>
              </p:cNvSpPr>
              <p:nvPr/>
            </p:nvSpPr>
            <p:spPr bwMode="auto">
              <a:xfrm>
                <a:off x="368303" y="4744478"/>
                <a:ext cx="543400" cy="52412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Tahoma" panose="020B0604030504040204" pitchFamily="34" charset="0"/>
                  </a:rPr>
                  <a:t>美国</a:t>
                </a:r>
                <a:endParaRPr lang="en-US" altLang="zh-CN" sz="1400">
                  <a:latin typeface="Tahoma" panose="020B0604030504040204" pitchFamily="34" charset="0"/>
                </a:endParaRPr>
              </a:p>
              <a:p>
                <a:r>
                  <a:rPr lang="zh-CN" altLang="en-US" sz="1400">
                    <a:latin typeface="Tahoma" panose="020B0604030504040204" pitchFamily="34" charset="0"/>
                  </a:rPr>
                  <a:t>路网</a:t>
                </a:r>
                <a:endParaRPr lang="en-US" altLang="en-US" sz="1400">
                  <a:latin typeface="Tahoma" panose="020B0604030504040204" pitchFamily="34" charset="0"/>
                </a:endParaRPr>
              </a:p>
            </p:txBody>
          </p:sp>
          <p:cxnSp>
            <p:nvCxnSpPr>
              <p:cNvPr id="29" name="Straight Connector 86">
                <a:extLst>
                  <a:ext uri="{FF2B5EF4-FFF2-40B4-BE49-F238E27FC236}">
                    <a16:creationId xmlns:a16="http://schemas.microsoft.com/office/drawing/2014/main" id="{2C39BE23-623E-4481-9DC0-2E8CF1EBCD23}"/>
                  </a:ext>
                </a:extLst>
              </p:cNvPr>
              <p:cNvCxnSpPr/>
              <p:nvPr/>
            </p:nvCxnSpPr>
            <p:spPr bwMode="auto">
              <a:xfrm flipH="1">
                <a:off x="670192" y="3372234"/>
                <a:ext cx="7944" cy="1399244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2" name="Group 87"/>
            <p:cNvGrpSpPr>
              <a:grpSpLocks/>
            </p:cNvGrpSpPr>
            <p:nvPr/>
          </p:nvGrpSpPr>
          <p:grpSpPr bwMode="auto">
            <a:xfrm>
              <a:off x="1295400" y="3595687"/>
              <a:ext cx="322263" cy="1749425"/>
              <a:chOff x="871171" y="3390319"/>
              <a:chExt cx="322687" cy="1748962"/>
            </a:xfrm>
          </p:grpSpPr>
          <p:pic>
            <p:nvPicPr>
              <p:cNvPr id="34852" name="Picture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71" y="4811723"/>
                <a:ext cx="322687" cy="327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2" name="Straight Connector 89">
                <a:extLst>
                  <a:ext uri="{FF2B5EF4-FFF2-40B4-BE49-F238E27FC236}">
                    <a16:creationId xmlns:a16="http://schemas.microsoft.com/office/drawing/2014/main" id="{2A498DB6-D974-4FCD-84D6-801BDB814EFC}"/>
                  </a:ext>
                </a:extLst>
              </p:cNvPr>
              <p:cNvCxnSpPr/>
              <p:nvPr/>
            </p:nvCxnSpPr>
            <p:spPr bwMode="auto">
              <a:xfrm>
                <a:off x="1031720" y="3389596"/>
                <a:ext cx="1589" cy="1422063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3" name="Group 90"/>
            <p:cNvGrpSpPr>
              <a:grpSpLocks/>
            </p:cNvGrpSpPr>
            <p:nvPr/>
          </p:nvGrpSpPr>
          <p:grpSpPr bwMode="auto">
            <a:xfrm>
              <a:off x="5050346" y="4052889"/>
              <a:ext cx="3575018" cy="1768607"/>
              <a:chOff x="-98180803" y="4999561"/>
              <a:chExt cx="227058285" cy="1768075"/>
            </a:xfrm>
          </p:grpSpPr>
          <p:sp>
            <p:nvSpPr>
              <p:cNvPr id="34" name="TextBox 66">
                <a:extLst>
                  <a:ext uri="{FF2B5EF4-FFF2-40B4-BE49-F238E27FC236}">
                    <a16:creationId xmlns:a16="http://schemas.microsoft.com/office/drawing/2014/main" id="{2147A761-96A9-48FC-8CBE-2D6A0B4746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8213067" y="6244697"/>
                <a:ext cx="227060317" cy="528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Human </a:t>
                </a:r>
                <a:r>
                  <a:rPr lang="en-US" altLang="en-US" sz="1400" dirty="0" err="1">
                    <a:latin typeface="+mn-lt"/>
                  </a:rPr>
                  <a:t>Connectome</a:t>
                </a:r>
                <a:r>
                  <a:rPr lang="en-US" altLang="en-US" sz="1400" dirty="0">
                    <a:latin typeface="+mn-lt"/>
                  </a:rPr>
                  <a:t>,</a:t>
                </a:r>
              </a:p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The Human </a:t>
                </a:r>
                <a:r>
                  <a:rPr lang="en-US" altLang="en-US" sz="1400" dirty="0" err="1">
                    <a:latin typeface="+mn-lt"/>
                  </a:rPr>
                  <a:t>Connectome</a:t>
                </a:r>
                <a:r>
                  <a:rPr lang="en-US" altLang="en-US" sz="1400" dirty="0">
                    <a:latin typeface="+mn-lt"/>
                  </a:rPr>
                  <a:t> Project, NIH</a:t>
                </a:r>
              </a:p>
            </p:txBody>
          </p:sp>
          <p:cxnSp>
            <p:nvCxnSpPr>
              <p:cNvPr id="35" name="Straight Connector 92">
                <a:extLst>
                  <a:ext uri="{FF2B5EF4-FFF2-40B4-BE49-F238E27FC236}">
                    <a16:creationId xmlns:a16="http://schemas.microsoft.com/office/drawing/2014/main" id="{0AF3345B-8A80-499C-8A0C-3278E21AFB98}"/>
                  </a:ext>
                </a:extLst>
              </p:cNvPr>
              <p:cNvCxnSpPr/>
              <p:nvPr/>
            </p:nvCxnSpPr>
            <p:spPr bwMode="auto">
              <a:xfrm>
                <a:off x="6948496" y="4998849"/>
                <a:ext cx="0" cy="1068096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4" name="Group 93"/>
            <p:cNvGrpSpPr>
              <a:grpSpLocks/>
            </p:cNvGrpSpPr>
            <p:nvPr/>
          </p:nvGrpSpPr>
          <p:grpSpPr bwMode="auto">
            <a:xfrm>
              <a:off x="1707586" y="3671888"/>
              <a:ext cx="932084" cy="1649065"/>
              <a:chOff x="1230644" y="4013203"/>
              <a:chExt cx="933204" cy="1648656"/>
            </a:xfrm>
          </p:grpSpPr>
          <p:grpSp>
            <p:nvGrpSpPr>
              <p:cNvPr id="34845" name="Group 51"/>
              <p:cNvGrpSpPr>
                <a:grpSpLocks/>
              </p:cNvGrpSpPr>
              <p:nvPr/>
            </p:nvGrpSpPr>
            <p:grpSpPr bwMode="auto">
              <a:xfrm>
                <a:off x="1230644" y="4783033"/>
                <a:ext cx="618931" cy="512689"/>
                <a:chOff x="2634414" y="5344705"/>
                <a:chExt cx="619476" cy="512453"/>
              </a:xfrm>
            </p:grpSpPr>
            <p:pic>
              <p:nvPicPr>
                <p:cNvPr id="34848" name="Picture 4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5651" y="5398778"/>
                  <a:ext cx="568239" cy="458380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849" name="Picture 5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4414" y="5344705"/>
                  <a:ext cx="429045" cy="4290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38" name="Straight Connector 95">
                <a:extLst>
                  <a:ext uri="{FF2B5EF4-FFF2-40B4-BE49-F238E27FC236}">
                    <a16:creationId xmlns:a16="http://schemas.microsoft.com/office/drawing/2014/main" id="{FC3026B7-AACF-42DB-BC1E-C94DB8DDF94D}"/>
                  </a:ext>
                </a:extLst>
              </p:cNvPr>
              <p:cNvCxnSpPr/>
              <p:nvPr/>
            </p:nvCxnSpPr>
            <p:spPr bwMode="auto">
              <a:xfrm flipH="1">
                <a:off x="1549090" y="4012481"/>
                <a:ext cx="3179" cy="761833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847" name="TextBox 78"/>
              <p:cNvSpPr txBox="1">
                <a:spLocks noChangeArrowheads="1"/>
              </p:cNvSpPr>
              <p:nvPr/>
            </p:nvSpPr>
            <p:spPr bwMode="auto">
              <a:xfrm>
                <a:off x="1259818" y="5353624"/>
                <a:ext cx="904373" cy="307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ahoma" panose="020B0604030504040204" pitchFamily="34" charset="0"/>
                  </a:rPr>
                  <a:t>知识图谱</a:t>
                </a:r>
                <a:endParaRPr lang="en-US" altLang="en-US" sz="14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5" name="Group 99"/>
            <p:cNvGrpSpPr>
              <a:grpSpLocks/>
            </p:cNvGrpSpPr>
            <p:nvPr/>
          </p:nvGrpSpPr>
          <p:grpSpPr bwMode="auto">
            <a:xfrm>
              <a:off x="709054" y="3214687"/>
              <a:ext cx="902812" cy="2799695"/>
              <a:chOff x="386917" y="3379138"/>
              <a:chExt cx="902698" cy="2799426"/>
            </a:xfrm>
          </p:grpSpPr>
          <p:sp>
            <p:nvSpPr>
              <p:cNvPr id="34843" name="TextBox 78"/>
              <p:cNvSpPr txBox="1">
                <a:spLocks noChangeArrowheads="1"/>
              </p:cNvSpPr>
              <p:nvPr/>
            </p:nvSpPr>
            <p:spPr bwMode="auto">
              <a:xfrm>
                <a:off x="387476" y="5654725"/>
                <a:ext cx="901586" cy="52383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400">
                    <a:latin typeface="Tahoma" panose="020B0604030504040204" pitchFamily="34" charset="0"/>
                  </a:rPr>
                  <a:t>BTC </a:t>
                </a:r>
              </a:p>
              <a:p>
                <a:pPr algn="ctr"/>
                <a:r>
                  <a:rPr lang="zh-CN" altLang="en-US" sz="1400">
                    <a:latin typeface="Tahoma" panose="020B0604030504040204" pitchFamily="34" charset="0"/>
                  </a:rPr>
                  <a:t>语义网络</a:t>
                </a:r>
              </a:p>
            </p:txBody>
          </p:sp>
          <p:cxnSp>
            <p:nvCxnSpPr>
              <p:cNvPr id="44" name="Straight Connector 101">
                <a:extLst>
                  <a:ext uri="{FF2B5EF4-FFF2-40B4-BE49-F238E27FC236}">
                    <a16:creationId xmlns:a16="http://schemas.microsoft.com/office/drawing/2014/main" id="{6AA13845-F6BC-46E5-A288-9743AE20FF80}"/>
                  </a:ext>
                </a:extLst>
              </p:cNvPr>
              <p:cNvCxnSpPr>
                <a:endCxn id="34843" idx="0"/>
              </p:cNvCxnSpPr>
              <p:nvPr/>
            </p:nvCxnSpPr>
            <p:spPr bwMode="auto">
              <a:xfrm flipH="1">
                <a:off x="838269" y="3378404"/>
                <a:ext cx="12698" cy="2276321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6" name="Group 102"/>
            <p:cNvGrpSpPr>
              <a:grpSpLocks/>
            </p:cNvGrpSpPr>
            <p:nvPr/>
          </p:nvGrpSpPr>
          <p:grpSpPr bwMode="auto">
            <a:xfrm>
              <a:off x="3657600" y="3824287"/>
              <a:ext cx="1328738" cy="2042751"/>
              <a:chOff x="3339906" y="4354657"/>
              <a:chExt cx="1327608" cy="2042734"/>
            </a:xfrm>
          </p:grpSpPr>
          <p:sp>
            <p:nvSpPr>
              <p:cNvPr id="46" name="TextBox 64">
                <a:extLst>
                  <a:ext uri="{FF2B5EF4-FFF2-40B4-BE49-F238E27FC236}">
                    <a16:creationId xmlns:a16="http://schemas.microsoft.com/office/drawing/2014/main" id="{1A5737F4-EBE2-436D-8806-14EE13A9F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9906" y="5873207"/>
                <a:ext cx="1327608" cy="523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Web graph</a:t>
                </a:r>
              </a:p>
              <a:p>
                <a:pPr algn="ctr">
                  <a:defRPr/>
                </a:pPr>
                <a:r>
                  <a:rPr lang="en-US" altLang="en-US" sz="1400" dirty="0">
                    <a:latin typeface="+mn-lt"/>
                  </a:rPr>
                  <a:t>(Google)</a:t>
                </a:r>
              </a:p>
            </p:txBody>
          </p:sp>
          <p:cxnSp>
            <p:nvCxnSpPr>
              <p:cNvPr id="47" name="Straight Connector 104">
                <a:extLst>
                  <a:ext uri="{FF2B5EF4-FFF2-40B4-BE49-F238E27FC236}">
                    <a16:creationId xmlns:a16="http://schemas.microsoft.com/office/drawing/2014/main" id="{489202D0-372C-44DD-ACB3-8DDFA4CF044E}"/>
                  </a:ext>
                </a:extLst>
              </p:cNvPr>
              <p:cNvCxnSpPr/>
              <p:nvPr/>
            </p:nvCxnSpPr>
            <p:spPr bwMode="auto">
              <a:xfrm>
                <a:off x="3899817" y="4353940"/>
                <a:ext cx="6345" cy="1411315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837" name="Group 105"/>
            <p:cNvGrpSpPr>
              <a:grpSpLocks/>
            </p:cNvGrpSpPr>
            <p:nvPr/>
          </p:nvGrpSpPr>
          <p:grpSpPr bwMode="auto">
            <a:xfrm>
              <a:off x="3289323" y="3900487"/>
              <a:ext cx="946092" cy="1239652"/>
              <a:chOff x="7351264" y="4273704"/>
              <a:chExt cx="946157" cy="1240115"/>
            </a:xfrm>
          </p:grpSpPr>
          <p:cxnSp>
            <p:nvCxnSpPr>
              <p:cNvPr id="49" name="Straight Connector 106">
                <a:extLst>
                  <a:ext uri="{FF2B5EF4-FFF2-40B4-BE49-F238E27FC236}">
                    <a16:creationId xmlns:a16="http://schemas.microsoft.com/office/drawing/2014/main" id="{E4A63E84-8222-4094-9D49-E73123BBFBDD}"/>
                  </a:ext>
                </a:extLst>
              </p:cNvPr>
              <p:cNvCxnSpPr>
                <a:endCxn id="34840" idx="0"/>
              </p:cNvCxnSpPr>
              <p:nvPr/>
            </p:nvCxnSpPr>
            <p:spPr bwMode="auto">
              <a:xfrm flipH="1">
                <a:off x="7824349" y="4272989"/>
                <a:ext cx="1588" cy="716250"/>
              </a:xfrm>
              <a:prstGeom prst="line">
                <a:avLst/>
              </a:prstGeom>
              <a:ln>
                <a:solidFill>
                  <a:srgbClr val="9B4B3B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840" name="TextBox 64"/>
              <p:cNvSpPr txBox="1">
                <a:spLocks noChangeArrowheads="1"/>
              </p:cNvSpPr>
              <p:nvPr/>
            </p:nvSpPr>
            <p:spPr bwMode="auto">
              <a:xfrm>
                <a:off x="7351241" y="4989238"/>
                <a:ext cx="946215" cy="524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en-US" sz="1400">
                    <a:latin typeface="Tahoma" panose="020B0604030504040204" pitchFamily="34" charset="0"/>
                  </a:rPr>
                  <a:t>Internet</a:t>
                </a:r>
              </a:p>
              <a:p>
                <a:pPr algn="ctr"/>
                <a:endParaRPr lang="en-US" altLang="en-US" sz="1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4838" name="TextBox 8213"/>
            <p:cNvSpPr txBox="1">
              <a:spLocks noChangeArrowheads="1"/>
            </p:cNvSpPr>
            <p:nvPr/>
          </p:nvSpPr>
          <p:spPr bwMode="auto">
            <a:xfrm>
              <a:off x="0" y="2569410"/>
              <a:ext cx="1281113" cy="523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en-US" sz="1400">
                <a:latin typeface="Tahoma" panose="020B0604030504040204" pitchFamily="34" charset="0"/>
              </a:endParaRPr>
            </a:p>
            <a:p>
              <a:pPr algn="ctr"/>
              <a:r>
                <a:rPr lang="en-US" altLang="en-US" sz="1400">
                  <a:latin typeface="Tahoma" panose="020B0604030504040204" pitchFamily="34" charset="0"/>
                </a:rPr>
                <a:t>100M(10</a:t>
              </a:r>
              <a:r>
                <a:rPr lang="en-US" altLang="en-US" sz="1400" baseline="30000">
                  <a:latin typeface="Tahoma" panose="020B0604030504040204" pitchFamily="34" charset="0"/>
                </a:rPr>
                <a:t>8</a:t>
              </a:r>
              <a:r>
                <a:rPr lang="en-US" altLang="en-US" sz="1400">
                  <a:latin typeface="Tahoma" panose="020B0604030504040204" pitchFamily="34" charset="0"/>
                </a:rPr>
                <a:t>)</a:t>
              </a:r>
            </a:p>
          </p:txBody>
        </p:sp>
      </p:grpSp>
      <p:sp>
        <p:nvSpPr>
          <p:cNvPr id="50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速度变化快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(Velocity)</a:t>
            </a:r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6E60D69-F923-4F3C-B4ED-F8B7B5712794}" type="slidenum">
              <a:rPr kumimoji="0" lang="zh-CN" altLang="en-US" sz="1400" b="0">
                <a:latin typeface="Tahoma" panose="020B0604030504040204" pitchFamily="34" charset="0"/>
              </a:rPr>
              <a:pPr/>
              <a:t>17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pic>
        <p:nvPicPr>
          <p:cNvPr id="36868" name="Picture 2" descr="http://cdn4.techpp.com/wp-content/uploads/2011/06/internet-60-seconds-infograph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1620838"/>
            <a:ext cx="605155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矩形 11"/>
          <p:cNvSpPr>
            <a:spLocks noChangeArrowheads="1"/>
          </p:cNvSpPr>
          <p:nvPr/>
        </p:nvSpPr>
        <p:spPr bwMode="auto">
          <a:xfrm>
            <a:off x="1735139" y="5875338"/>
            <a:ext cx="284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/>
              <a:t>流式的图数据</a:t>
            </a:r>
            <a:endParaRPr lang="en-US" altLang="zh-CN"/>
          </a:p>
          <a:p>
            <a:pPr lvl="1"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/>
              <a:t>演化的图数据</a:t>
            </a:r>
            <a:endParaRPr lang="en-US" altLang="zh-CN"/>
          </a:p>
        </p:txBody>
      </p:sp>
      <p:sp>
        <p:nvSpPr>
          <p:cNvPr id="9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种类繁多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(Variety)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BAD0DFC-283B-4830-A0FE-BABA18BBA45F}" type="slidenum">
              <a:rPr kumimoji="0" lang="zh-CN" altLang="en-US" sz="1400" b="0">
                <a:latin typeface="Tahoma" panose="020B0604030504040204" pitchFamily="34" charset="0"/>
              </a:rPr>
              <a:pPr/>
              <a:t>18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38916" name="组合 4"/>
          <p:cNvGrpSpPr>
            <a:grpSpLocks/>
          </p:cNvGrpSpPr>
          <p:nvPr/>
        </p:nvGrpSpPr>
        <p:grpSpPr bwMode="auto">
          <a:xfrm>
            <a:off x="2711450" y="1579564"/>
            <a:ext cx="7992483" cy="5018312"/>
            <a:chOff x="1439852" y="1712913"/>
            <a:chExt cx="7992909" cy="5019548"/>
          </a:xfrm>
        </p:grpSpPr>
        <p:pic>
          <p:nvPicPr>
            <p:cNvPr id="38918" name="Picture 5" descr="social-network_illu_farbi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988" y="2144713"/>
              <a:ext cx="2305050" cy="137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4" descr="geomi_networ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763" y="1712913"/>
              <a:ext cx="1790700" cy="177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0" name="Picture 6" descr="socila-network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852" y="3566716"/>
              <a:ext cx="4105275" cy="1868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1" name="TextBox 21"/>
            <p:cNvSpPr txBox="1">
              <a:spLocks noChangeArrowheads="1"/>
            </p:cNvSpPr>
            <p:nvPr/>
          </p:nvSpPr>
          <p:spPr bwMode="auto">
            <a:xfrm>
              <a:off x="1798640" y="5654978"/>
              <a:ext cx="4104096" cy="1077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800000"/>
                  </a:solidFill>
                </a:rPr>
                <a:t>有向 </a:t>
              </a:r>
              <a:r>
                <a:rPr lang="en-US" altLang="zh-CN" dirty="0">
                  <a:solidFill>
                    <a:srgbClr val="800000"/>
                  </a:solidFill>
                </a:rPr>
                <a:t>vs </a:t>
              </a:r>
              <a:r>
                <a:rPr lang="zh-CN" altLang="en-US" dirty="0">
                  <a:solidFill>
                    <a:srgbClr val="800000"/>
                  </a:solidFill>
                </a:rPr>
                <a:t>无向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FF0000"/>
                  </a:solidFill>
                </a:rPr>
                <a:t>有标签 </a:t>
              </a:r>
              <a:r>
                <a:rPr lang="en-US" altLang="zh-CN" dirty="0">
                  <a:solidFill>
                    <a:srgbClr val="FF0000"/>
                  </a:solidFill>
                </a:rPr>
                <a:t>vs </a:t>
              </a:r>
              <a:r>
                <a:rPr lang="zh-CN" altLang="en-US" dirty="0">
                  <a:solidFill>
                    <a:srgbClr val="FF0000"/>
                  </a:solidFill>
                </a:rPr>
                <a:t>无标签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rgbClr val="80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8922" name="Picture 3" descr="23dR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234" y="3518644"/>
              <a:ext cx="2557463" cy="206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3" name="Picture 2" descr="http://networkcablingsolutions.net/ComputerNetwork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475" y="2000250"/>
              <a:ext cx="1955800" cy="146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5328665" y="5654978"/>
              <a:ext cx="4104096" cy="1077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08000"/>
                  </a:solidFill>
                </a:rPr>
                <a:t>有权 </a:t>
              </a:r>
              <a:r>
                <a:rPr lang="en-US" altLang="zh-CN" dirty="0">
                  <a:solidFill>
                    <a:srgbClr val="008000"/>
                  </a:solidFill>
                </a:rPr>
                <a:t>vs </a:t>
              </a:r>
              <a:r>
                <a:rPr lang="zh-CN" altLang="en-US" dirty="0">
                  <a:solidFill>
                    <a:srgbClr val="008000"/>
                  </a:solidFill>
                </a:rPr>
                <a:t>无权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066FF"/>
                  </a:solidFill>
                </a:rPr>
                <a:t>异质 </a:t>
              </a:r>
              <a:r>
                <a:rPr lang="en-US" altLang="zh-CN" dirty="0">
                  <a:solidFill>
                    <a:srgbClr val="0066FF"/>
                  </a:solidFill>
                </a:rPr>
                <a:t>vs </a:t>
              </a:r>
              <a:r>
                <a:rPr lang="zh-CN" altLang="en-US" dirty="0">
                  <a:solidFill>
                    <a:srgbClr val="0066FF"/>
                  </a:solidFill>
                </a:rPr>
                <a:t>同质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rgbClr val="80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倾斜的度分布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A7AE765-F47D-4BAF-9FE7-C08194C3E206}" type="slidenum">
              <a:rPr kumimoji="0" lang="zh-CN" altLang="en-US" sz="1400" b="0">
                <a:latin typeface="Tahoma" panose="020B0604030504040204" pitchFamily="34" charset="0"/>
              </a:rPr>
              <a:pPr/>
              <a:t>19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40964" name="组合 5"/>
          <p:cNvGrpSpPr>
            <a:grpSpLocks/>
          </p:cNvGrpSpPr>
          <p:nvPr/>
        </p:nvGrpSpPr>
        <p:grpSpPr bwMode="auto">
          <a:xfrm>
            <a:off x="2276476" y="1589088"/>
            <a:ext cx="7426325" cy="5040312"/>
            <a:chOff x="457200" y="1700808"/>
            <a:chExt cx="7427168" cy="5040560"/>
          </a:xfrm>
        </p:grpSpPr>
        <p:pic>
          <p:nvPicPr>
            <p:cNvPr id="40966" name="Picture 34" descr="yahoode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700808"/>
              <a:ext cx="7240711" cy="504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67" name="Group 35"/>
            <p:cNvGrpSpPr>
              <a:grpSpLocks/>
            </p:cNvGrpSpPr>
            <p:nvPr/>
          </p:nvGrpSpPr>
          <p:grpSpPr bwMode="auto">
            <a:xfrm>
              <a:off x="4211960" y="3068960"/>
              <a:ext cx="3672408" cy="3096344"/>
              <a:chOff x="4798368" y="3374460"/>
              <a:chExt cx="3672408" cy="3096344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B858E4D5-4A47-45F0-A883-39AF4C6CBA14}"/>
                  </a:ext>
                </a:extLst>
              </p:cNvPr>
              <p:cNvSpPr txBox="1"/>
              <p:nvPr/>
            </p:nvSpPr>
            <p:spPr>
              <a:xfrm>
                <a:off x="4798472" y="3374800"/>
                <a:ext cx="3672304" cy="708060"/>
              </a:xfrm>
              <a:prstGeom prst="rect">
                <a:avLst/>
              </a:prstGeom>
              <a:ln>
                <a:solidFill>
                  <a:srgbClr val="8F1924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Top 1% of vertices are adjacent to 50% of the edges!</a:t>
                </a:r>
              </a:p>
            </p:txBody>
          </p:sp>
          <p:sp>
            <p:nvSpPr>
              <p:cNvPr id="16" name="Oval 37">
                <a:extLst>
                  <a:ext uri="{FF2B5EF4-FFF2-40B4-BE49-F238E27FC236}">
                    <a16:creationId xmlns:a16="http://schemas.microsoft.com/office/drawing/2014/main" id="{61257BEF-033B-4FB9-B7E2-59C4753C033F}"/>
                  </a:ext>
                </a:extLst>
              </p:cNvPr>
              <p:cNvSpPr/>
              <p:nvPr/>
            </p:nvSpPr>
            <p:spPr bwMode="auto">
              <a:xfrm>
                <a:off x="5714563" y="5562482"/>
                <a:ext cx="1752799" cy="908095"/>
              </a:xfrm>
              <a:prstGeom prst="ellipse">
                <a:avLst/>
              </a:prstGeom>
              <a:noFill/>
              <a:ln>
                <a:solidFill>
                  <a:srgbClr val="8F192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28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7" name="Straight Arrow Connector 38">
                <a:extLst>
                  <a:ext uri="{FF2B5EF4-FFF2-40B4-BE49-F238E27FC236}">
                    <a16:creationId xmlns:a16="http://schemas.microsoft.com/office/drawing/2014/main" id="{2C3321AE-1DA1-4179-A903-3E3195F7B126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 bwMode="auto">
              <a:xfrm flipH="1">
                <a:off x="6590963" y="4082860"/>
                <a:ext cx="44455" cy="1479623"/>
              </a:xfrm>
              <a:prstGeom prst="straightConnector1">
                <a:avLst/>
              </a:prstGeom>
              <a:ln>
                <a:solidFill>
                  <a:srgbClr val="8F1924"/>
                </a:solidFill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40968" name="Group 44"/>
            <p:cNvGrpSpPr>
              <a:grpSpLocks/>
            </p:cNvGrpSpPr>
            <p:nvPr/>
          </p:nvGrpSpPr>
          <p:grpSpPr bwMode="auto">
            <a:xfrm>
              <a:off x="1043608" y="2073042"/>
              <a:ext cx="4547220" cy="707886"/>
              <a:chOff x="6286500" y="5321424"/>
              <a:chExt cx="4547220" cy="707886"/>
            </a:xfrm>
          </p:grpSpPr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820E3606-2ABF-4BF2-8B07-6C0DF129D986}"/>
                  </a:ext>
                </a:extLst>
              </p:cNvPr>
              <p:cNvSpPr txBox="1"/>
              <p:nvPr/>
            </p:nvSpPr>
            <p:spPr>
              <a:xfrm>
                <a:off x="7592607" y="5320683"/>
                <a:ext cx="3240456" cy="708060"/>
              </a:xfrm>
              <a:prstGeom prst="rect">
                <a:avLst/>
              </a:prstGeom>
              <a:ln>
                <a:solidFill>
                  <a:srgbClr val="9B4B3B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More than 10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Calibri"/>
                  </a:rPr>
                  <a:t>8</a:t>
                </a: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 vertices </a:t>
                </a:r>
                <a:br>
                  <a:rPr lang="en-US" sz="2000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have one neighbor.</a:t>
                </a:r>
              </a:p>
            </p:txBody>
          </p:sp>
          <p:sp>
            <p:nvSpPr>
              <p:cNvPr id="13" name="Oval 46">
                <a:extLst>
                  <a:ext uri="{FF2B5EF4-FFF2-40B4-BE49-F238E27FC236}">
                    <a16:creationId xmlns:a16="http://schemas.microsoft.com/office/drawing/2014/main" id="{F911C16A-6EAE-49E5-8952-224B050247D6}"/>
                  </a:ext>
                </a:extLst>
              </p:cNvPr>
              <p:cNvSpPr/>
              <p:nvPr/>
            </p:nvSpPr>
            <p:spPr bwMode="auto">
              <a:xfrm>
                <a:off x="6285947" y="5714402"/>
                <a:ext cx="304835" cy="304815"/>
              </a:xfrm>
              <a:prstGeom prst="ellipse">
                <a:avLst/>
              </a:prstGeom>
              <a:noFill/>
              <a:ln>
                <a:solidFill>
                  <a:srgbClr val="9B4B3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28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4" name="Straight Arrow Connector 47">
                <a:extLst>
                  <a:ext uri="{FF2B5EF4-FFF2-40B4-BE49-F238E27FC236}">
                    <a16:creationId xmlns:a16="http://schemas.microsoft.com/office/drawing/2014/main" id="{0AAF0A41-7F35-4AE6-931C-30A272AF1DDB}"/>
                  </a:ext>
                </a:extLst>
              </p:cNvPr>
              <p:cNvCxnSpPr>
                <a:stCxn id="12" idx="1"/>
                <a:endCxn id="13" idx="6"/>
              </p:cNvCxnSpPr>
              <p:nvPr/>
            </p:nvCxnSpPr>
            <p:spPr bwMode="auto">
              <a:xfrm flipH="1">
                <a:off x="6590782" y="5674712"/>
                <a:ext cx="1001826" cy="192097"/>
              </a:xfrm>
              <a:prstGeom prst="straightConnector1">
                <a:avLst/>
              </a:prstGeom>
              <a:ln>
                <a:solidFill>
                  <a:srgbClr val="9B4B3B"/>
                </a:solidFill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40969" name="TextBox 20"/>
            <p:cNvSpPr txBox="1">
              <a:spLocks noChangeArrowheads="1"/>
            </p:cNvSpPr>
            <p:nvPr/>
          </p:nvSpPr>
          <p:spPr bwMode="auto">
            <a:xfrm>
              <a:off x="1311222" y="5508521"/>
              <a:ext cx="239668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chemeClr val="tx2"/>
                  </a:solidFill>
                </a:rPr>
                <a:t>AltaVista WebGraph</a:t>
              </a:r>
            </a:p>
            <a:p>
              <a:r>
                <a:rPr lang="en-US" altLang="zh-CN" sz="1600">
                  <a:solidFill>
                    <a:schemeClr val="tx2"/>
                  </a:solidFill>
                </a:rPr>
                <a:t>1.4B Vertices, 6.6B Edges</a:t>
              </a:r>
            </a:p>
          </p:txBody>
        </p:sp>
      </p:grpSp>
      <p:sp>
        <p:nvSpPr>
          <p:cNvPr id="20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992564" y="3212976"/>
            <a:ext cx="5868651" cy="12423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imes New Roman" pitchFamily="18" charset="0"/>
              </a:rPr>
              <a:t>第八章：图数据库</a:t>
            </a:r>
          </a:p>
        </p:txBody>
      </p:sp>
    </p:spTree>
    <p:extLst>
      <p:ext uri="{BB962C8B-B14F-4D97-AF65-F5344CB8AC3E}">
        <p14:creationId xmlns:p14="http://schemas.microsoft.com/office/powerpoint/2010/main" val="395038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小世界现象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spcBef>
                <a:spcPct val="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六度分隔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spcBef>
                <a:spcPct val="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距离越近，图越稠密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33400" indent="-533400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EA02073-D509-4474-A58E-D6F1207C226C}" type="slidenum">
              <a:rPr kumimoji="0" lang="zh-CN" altLang="en-US" sz="1400" b="0">
                <a:latin typeface="Tahoma" panose="020B0604030504040204" pitchFamily="34" charset="0"/>
              </a:rPr>
              <a:pPr/>
              <a:t>20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43012" name="组合 7"/>
          <p:cNvGrpSpPr>
            <a:grpSpLocks/>
          </p:cNvGrpSpPr>
          <p:nvPr/>
        </p:nvGrpSpPr>
        <p:grpSpPr bwMode="auto">
          <a:xfrm>
            <a:off x="1865313" y="2781301"/>
            <a:ext cx="8534400" cy="3171825"/>
            <a:chOff x="467544" y="2996952"/>
            <a:chExt cx="8534153" cy="3172482"/>
          </a:xfrm>
        </p:grpSpPr>
        <p:sp>
          <p:nvSpPr>
            <p:cNvPr id="43014" name="TextBox 1"/>
            <p:cNvSpPr txBox="1">
              <a:spLocks noChangeArrowheads="1"/>
            </p:cNvSpPr>
            <p:nvPr/>
          </p:nvSpPr>
          <p:spPr bwMode="auto">
            <a:xfrm>
              <a:off x="3347863" y="5449354"/>
              <a:ext cx="250288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0"/>
                <a:t>Small-World Network</a:t>
              </a:r>
            </a:p>
            <a:p>
              <a:r>
                <a:rPr lang="en-US" altLang="zh-CN" sz="2000" b="0"/>
                <a:t>Average of 3.1 “hops”</a:t>
              </a:r>
              <a:endParaRPr lang="zh-CN" altLang="en-US" sz="2000" b="0"/>
            </a:p>
          </p:txBody>
        </p:sp>
        <p:pic>
          <p:nvPicPr>
            <p:cNvPr id="430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021507"/>
              <a:ext cx="2307345" cy="2311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0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3051572"/>
              <a:ext cx="2376264" cy="2342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0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2996952"/>
              <a:ext cx="2304256" cy="230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018" name="TextBox 12"/>
            <p:cNvSpPr txBox="1">
              <a:spLocks noChangeArrowheads="1"/>
            </p:cNvSpPr>
            <p:nvPr/>
          </p:nvSpPr>
          <p:spPr bwMode="auto">
            <a:xfrm>
              <a:off x="467544" y="5377346"/>
              <a:ext cx="252028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0"/>
                <a:t>Regular Ring Network</a:t>
              </a:r>
            </a:p>
            <a:p>
              <a:r>
                <a:rPr lang="en-US" altLang="zh-CN" sz="2000" b="0"/>
                <a:t>Average of 4.1 “hops”</a:t>
              </a:r>
              <a:endParaRPr lang="zh-CN" altLang="en-US" sz="2000" b="0"/>
            </a:p>
          </p:txBody>
        </p:sp>
        <p:sp>
          <p:nvSpPr>
            <p:cNvPr id="43019" name="TextBox 13"/>
            <p:cNvSpPr txBox="1">
              <a:spLocks noChangeArrowheads="1"/>
            </p:cNvSpPr>
            <p:nvPr/>
          </p:nvSpPr>
          <p:spPr bwMode="auto">
            <a:xfrm>
              <a:off x="6426809" y="5461548"/>
              <a:ext cx="257488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0"/>
                <a:t>Random Network</a:t>
              </a:r>
            </a:p>
            <a:p>
              <a:r>
                <a:rPr lang="en-US" altLang="zh-CN" sz="2000" b="0"/>
                <a:t>Average of 2.5 “hops”</a:t>
              </a:r>
              <a:endParaRPr lang="zh-CN" altLang="en-US" sz="2000" b="0"/>
            </a:p>
          </p:txBody>
        </p:sp>
      </p:grpSp>
      <p:sp>
        <p:nvSpPr>
          <p:cNvPr id="13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6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不清晰的社区结构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21FB2EE-7CC0-41C3-A240-D1FCA06F968A}" type="slidenum">
              <a:rPr kumimoji="0" lang="zh-CN" altLang="en-US" sz="1400" b="0">
                <a:latin typeface="Tahoma" panose="020B0604030504040204" pitchFamily="34" charset="0"/>
              </a:rPr>
              <a:pPr/>
              <a:t>21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  <p:grpSp>
        <p:nvGrpSpPr>
          <p:cNvPr id="45060" name="组合 11"/>
          <p:cNvGrpSpPr>
            <a:grpSpLocks/>
          </p:cNvGrpSpPr>
          <p:nvPr/>
        </p:nvGrpSpPr>
        <p:grpSpPr bwMode="auto">
          <a:xfrm>
            <a:off x="2208213" y="2205039"/>
            <a:ext cx="7886700" cy="3176587"/>
            <a:chOff x="714348" y="2143116"/>
            <a:chExt cx="7886724" cy="3176309"/>
          </a:xfrm>
        </p:grpSpPr>
        <p:pic>
          <p:nvPicPr>
            <p:cNvPr id="4506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48" y="2357430"/>
              <a:ext cx="2799095" cy="221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E38926-0B6F-4DD9-9361-04A7115A5EEE}"/>
                </a:ext>
              </a:extLst>
            </p:cNvPr>
            <p:cNvSpPr/>
            <p:nvPr/>
          </p:nvSpPr>
          <p:spPr>
            <a:xfrm>
              <a:off x="1142974" y="4857503"/>
              <a:ext cx="2351094" cy="46192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理想的社区</a:t>
              </a: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结构</a:t>
              </a:r>
              <a:endParaRPr lang="zh-CN" altLang="en-US"/>
            </a:p>
          </p:txBody>
        </p:sp>
        <p:pic>
          <p:nvPicPr>
            <p:cNvPr id="4506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2" y="2143116"/>
              <a:ext cx="44577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016BB4-4CE1-44DC-9840-E66889D682EF}"/>
                </a:ext>
              </a:extLst>
            </p:cNvPr>
            <p:cNvSpPr/>
            <p:nvPr/>
          </p:nvSpPr>
          <p:spPr>
            <a:xfrm>
              <a:off x="5365737" y="4857503"/>
              <a:ext cx="2349507" cy="46192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真实的社区结构</a:t>
              </a:r>
              <a:endParaRPr lang="zh-CN" altLang="en-US"/>
            </a:p>
          </p:txBody>
        </p:sp>
      </p:grpSp>
      <p:sp>
        <p:nvSpPr>
          <p:cNvPr id="12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Shape 1"/>
          <p:cNvSpPr txBox="1">
            <a:spLocks noChangeArrowheads="1"/>
          </p:cNvSpPr>
          <p:nvPr/>
        </p:nvSpPr>
        <p:spPr bwMode="auto">
          <a:xfrm>
            <a:off x="10280972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252B433-170B-46DC-A531-8A4AF460D300}" type="slidenum">
              <a:rPr kumimoji="0" lang="en-US" altLang="zh-CN" sz="1400" b="0">
                <a:solidFill>
                  <a:srgbClr val="000000"/>
                </a:solidFill>
                <a:cs typeface="Times New Roman" panose="02020603050405020304" pitchFamily="18" charset="0"/>
              </a:rPr>
              <a:pPr algn="r" eaLnBrk="1" hangingPunct="1"/>
              <a:t>22</a:t>
            </a:fld>
            <a:endParaRPr kumimoji="0" lang="en-US" altLang="zh-CN" sz="1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107" name="矩形 20"/>
          <p:cNvSpPr>
            <a:spLocks noChangeArrowheads="1"/>
          </p:cNvSpPr>
          <p:nvPr/>
        </p:nvSpPr>
        <p:spPr bwMode="auto">
          <a:xfrm>
            <a:off x="299356" y="1196976"/>
            <a:ext cx="87010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3200" dirty="0">
                <a:ea typeface="黑体" panose="02010609060101010101" pitchFamily="49" charset="-122"/>
              </a:rPr>
              <a:t>新型应用一：人脑网络分析对</a:t>
            </a:r>
            <a:r>
              <a:rPr lang="zh-CN" altLang="zh-CN" sz="3200" dirty="0">
                <a:ea typeface="黑体" panose="02010609060101010101" pitchFamily="49" charset="-122"/>
              </a:rPr>
              <a:t>临床神经和精神疾病的研究</a:t>
            </a:r>
            <a:r>
              <a:rPr lang="zh-CN" altLang="en-US" sz="3200" dirty="0">
                <a:ea typeface="黑体" panose="02010609060101010101" pitchFamily="49" charset="-122"/>
              </a:rPr>
              <a:t>有广泛的应用</a:t>
            </a:r>
          </a:p>
        </p:txBody>
      </p:sp>
      <p:pic>
        <p:nvPicPr>
          <p:cNvPr id="47108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r="7550"/>
          <a:stretch>
            <a:fillRect/>
          </a:stretch>
        </p:blipFill>
        <p:spPr bwMode="auto">
          <a:xfrm>
            <a:off x="1728788" y="2455864"/>
            <a:ext cx="35750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" name="图表 17"/>
          <p:cNvGraphicFramePr/>
          <p:nvPr/>
        </p:nvGraphicFramePr>
        <p:xfrm>
          <a:off x="4944001" y="2204864"/>
          <a:ext cx="5684147" cy="364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110" name="矩形 6"/>
          <p:cNvSpPr>
            <a:spLocks noChangeArrowheads="1"/>
          </p:cNvSpPr>
          <p:nvPr/>
        </p:nvSpPr>
        <p:spPr bwMode="auto">
          <a:xfrm>
            <a:off x="299356" y="6045200"/>
            <a:ext cx="8701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3200" dirty="0">
                <a:ea typeface="黑体" panose="02010609060101010101" pitchFamily="49" charset="-122"/>
              </a:rPr>
              <a:t>新型大图数据特点一：</a:t>
            </a:r>
            <a:r>
              <a:rPr lang="zh-CN" altLang="en-US" sz="3200" dirty="0">
                <a:solidFill>
                  <a:srgbClr val="FF0000"/>
                </a:solidFill>
                <a:ea typeface="黑体" panose="02010609060101010101" pitchFamily="49" charset="-122"/>
              </a:rPr>
              <a:t>局部特征</a:t>
            </a:r>
            <a:r>
              <a:rPr lang="zh-CN" altLang="en-US" sz="3200" dirty="0">
                <a:ea typeface="黑体" panose="02010609060101010101" pitchFamily="49" charset="-122"/>
              </a:rPr>
              <a:t>多样性</a:t>
            </a: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15295" r="-3833"/>
          <a:stretch>
            <a:fillRect/>
          </a:stretch>
        </p:blipFill>
        <p:spPr bwMode="auto">
          <a:xfrm>
            <a:off x="1558926" y="2495550"/>
            <a:ext cx="4392613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Shape 1"/>
          <p:cNvSpPr txBox="1">
            <a:spLocks noChangeArrowheads="1"/>
          </p:cNvSpPr>
          <p:nvPr/>
        </p:nvSpPr>
        <p:spPr bwMode="auto">
          <a:xfrm>
            <a:off x="10287000" y="638346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054291A-28F0-486A-B912-8BF17C336942}" type="slidenum">
              <a:rPr kumimoji="0" lang="en-US" altLang="zh-CN" sz="1400" b="0">
                <a:solidFill>
                  <a:srgbClr val="000000"/>
                </a:solidFill>
                <a:cs typeface="Times New Roman" panose="02020603050405020304" pitchFamily="18" charset="0"/>
              </a:rPr>
              <a:pPr algn="r" eaLnBrk="1" hangingPunct="1"/>
              <a:t>23</a:t>
            </a:fld>
            <a:endParaRPr kumimoji="0" lang="en-US" altLang="zh-CN" sz="1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9156" name="矩形 20"/>
          <p:cNvSpPr>
            <a:spLocks noChangeArrowheads="1"/>
          </p:cNvSpPr>
          <p:nvPr/>
        </p:nvSpPr>
        <p:spPr bwMode="auto">
          <a:xfrm>
            <a:off x="299356" y="1232756"/>
            <a:ext cx="87010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3200" dirty="0">
                <a:ea typeface="黑体" panose="02010609060101010101" pitchFamily="49" charset="-122"/>
              </a:rPr>
              <a:t>新型应用二：知识图谱对语义搜索和关键字查询有广泛的应用</a:t>
            </a:r>
            <a:endParaRPr kumimoji="0" lang="en-US" altLang="zh-CN" sz="3200" dirty="0">
              <a:latin typeface="Tahoma" panose="020B0604030504040204" pitchFamily="34" charset="0"/>
            </a:endParaRPr>
          </a:p>
        </p:txBody>
      </p:sp>
      <p:graphicFrame>
        <p:nvGraphicFramePr>
          <p:cNvPr id="45" name="图表 17"/>
          <p:cNvGraphicFramePr/>
          <p:nvPr/>
        </p:nvGraphicFramePr>
        <p:xfrm>
          <a:off x="4943872" y="2204864"/>
          <a:ext cx="5684400" cy="364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299356" y="6080980"/>
            <a:ext cx="8701088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itchFamily="2" charset="2"/>
              <a:buChar char="p"/>
              <a:defRPr/>
            </a:pPr>
            <a:r>
              <a:rPr lang="zh-CN" altLang="en-US" sz="3200" dirty="0">
                <a:ea typeface="黑体" pitchFamily="49" charset="-122"/>
              </a:rPr>
              <a:t>新型大图数据特点二：</a:t>
            </a:r>
            <a:r>
              <a:rPr kumimoji="0" lang="zh-CN" alt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黑体"/>
              </a:rPr>
              <a:t>关联数据</a:t>
            </a:r>
            <a:r>
              <a:rPr kumimoji="0" lang="zh-CN" altLang="en-US" sz="3200" spc="-1" dirty="0">
                <a:uFill>
                  <a:solidFill>
                    <a:srgbClr val="FFFFFF"/>
                  </a:solidFill>
                </a:uFill>
                <a:latin typeface="Tahoma"/>
                <a:ea typeface="黑体"/>
              </a:rPr>
              <a:t>复杂性</a:t>
            </a:r>
            <a:endParaRPr lang="zh-CN" altLang="en-US" sz="3200" dirty="0">
              <a:ea typeface="黑体" pitchFamily="49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/>
          <a:stretch>
            <a:fillRect/>
          </a:stretch>
        </p:blipFill>
        <p:spPr bwMode="auto">
          <a:xfrm>
            <a:off x="1992314" y="2852739"/>
            <a:ext cx="31194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Shape 1"/>
          <p:cNvSpPr txBox="1">
            <a:spLocks noChangeArrowheads="1"/>
          </p:cNvSpPr>
          <p:nvPr/>
        </p:nvSpPr>
        <p:spPr bwMode="auto">
          <a:xfrm>
            <a:off x="10270368" y="6385716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5AD13F5-C53D-4713-8CEB-1FE0800A1879}" type="slidenum">
              <a:rPr kumimoji="0" lang="en-US" altLang="zh-CN" sz="1400" b="0">
                <a:solidFill>
                  <a:srgbClr val="000000"/>
                </a:solidFill>
                <a:cs typeface="Times New Roman" panose="02020603050405020304" pitchFamily="18" charset="0"/>
              </a:rPr>
              <a:pPr algn="r" eaLnBrk="1" hangingPunct="1"/>
              <a:t>24</a:t>
            </a:fld>
            <a:endParaRPr kumimoji="0" lang="en-US" altLang="zh-CN" sz="14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04" name="矩形 20"/>
          <p:cNvSpPr>
            <a:spLocks noChangeArrowheads="1"/>
          </p:cNvSpPr>
          <p:nvPr/>
        </p:nvSpPr>
        <p:spPr bwMode="auto">
          <a:xfrm>
            <a:off x="299356" y="1208388"/>
            <a:ext cx="87010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3200" dirty="0">
                <a:ea typeface="黑体" panose="02010609060101010101" pitchFamily="49" charset="-122"/>
              </a:rPr>
              <a:t>新型应用三：物联网络对智能家居和智慧城市有广泛的应用</a:t>
            </a:r>
            <a:endParaRPr kumimoji="0" lang="en-US" altLang="zh-CN" sz="3200" dirty="0">
              <a:latin typeface="Tahoma" panose="020B0604030504040204" pitchFamily="34" charset="0"/>
            </a:endParaRPr>
          </a:p>
        </p:txBody>
      </p:sp>
      <p:graphicFrame>
        <p:nvGraphicFramePr>
          <p:cNvPr id="45" name="图表 17"/>
          <p:cNvGraphicFramePr/>
          <p:nvPr/>
        </p:nvGraphicFramePr>
        <p:xfrm>
          <a:off x="4944000" y="2204864"/>
          <a:ext cx="5684400" cy="364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299356" y="6108700"/>
            <a:ext cx="8701088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eaLnBrk="1" hangingPunct="1">
              <a:spcBef>
                <a:spcPct val="20000"/>
              </a:spcBef>
              <a:buClr>
                <a:srgbClr val="0070C0"/>
              </a:buClr>
              <a:buSzPct val="100000"/>
              <a:buFont typeface="Wingdings" pitchFamily="2" charset="2"/>
              <a:buChar char="p"/>
              <a:defRPr/>
            </a:pPr>
            <a:r>
              <a:rPr lang="zh-CN" altLang="en-US" sz="3200" dirty="0">
                <a:ea typeface="黑体" pitchFamily="49" charset="-122"/>
              </a:rPr>
              <a:t>新型大图数据特点三：</a:t>
            </a:r>
            <a:r>
              <a:rPr kumimoji="0" lang="zh-CN" alt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黑体"/>
              </a:rPr>
              <a:t>拓扑结构</a:t>
            </a:r>
            <a:r>
              <a:rPr kumimoji="0" lang="zh-CN" altLang="en-US" sz="3200" spc="-1" dirty="0">
                <a:uFill>
                  <a:solidFill>
                    <a:srgbClr val="FFFFFF"/>
                  </a:solidFill>
                </a:uFill>
                <a:latin typeface="Tahoma"/>
                <a:ea typeface="黑体"/>
              </a:rPr>
              <a:t>时变性</a:t>
            </a:r>
            <a:endParaRPr lang="zh-CN" altLang="en-US" sz="3200" dirty="0">
              <a:ea typeface="黑体" pitchFamily="49" charset="-122"/>
            </a:endParaRPr>
          </a:p>
        </p:txBody>
      </p:sp>
      <p:sp>
        <p:nvSpPr>
          <p:cNvPr id="10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传统大图数据特点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组合 63"/>
          <p:cNvGrpSpPr>
            <a:grpSpLocks/>
          </p:cNvGrpSpPr>
          <p:nvPr/>
        </p:nvGrpSpPr>
        <p:grpSpPr bwMode="auto">
          <a:xfrm>
            <a:off x="2971800" y="2876550"/>
            <a:ext cx="5943600" cy="1066800"/>
            <a:chOff x="1752601" y="2209798"/>
            <a:chExt cx="6934200" cy="1066110"/>
          </a:xfrm>
        </p:grpSpPr>
        <p:sp>
          <p:nvSpPr>
            <p:cNvPr id="64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15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集中式的图数据管理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251" name="组合 66"/>
          <p:cNvGrpSpPr>
            <a:grpSpLocks/>
          </p:cNvGrpSpPr>
          <p:nvPr/>
        </p:nvGrpSpPr>
        <p:grpSpPr bwMode="auto">
          <a:xfrm>
            <a:off x="2963863" y="3933825"/>
            <a:ext cx="5943600" cy="1066800"/>
            <a:chOff x="1752601" y="2209798"/>
            <a:chExt cx="6934200" cy="1066110"/>
          </a:xfrm>
        </p:grpSpPr>
        <p:sp>
          <p:nvSpPr>
            <p:cNvPr id="67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13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分布式的图数据管理 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252" name="组合 69"/>
          <p:cNvGrpSpPr>
            <a:grpSpLocks/>
          </p:cNvGrpSpPr>
          <p:nvPr/>
        </p:nvGrpSpPr>
        <p:grpSpPr bwMode="auto">
          <a:xfrm>
            <a:off x="2971800" y="5010150"/>
            <a:ext cx="5943600" cy="609600"/>
            <a:chOff x="1752601" y="2209798"/>
            <a:chExt cx="6934200" cy="609206"/>
          </a:xfrm>
        </p:grpSpPr>
        <p:sp>
          <p:nvSpPr>
            <p:cNvPr id="70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11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58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Neo4j</a:t>
              </a:r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253" name="组合 62"/>
          <p:cNvGrpSpPr>
            <a:grpSpLocks/>
          </p:cNvGrpSpPr>
          <p:nvPr/>
        </p:nvGrpSpPr>
        <p:grpSpPr bwMode="auto">
          <a:xfrm>
            <a:off x="2971800" y="1809750"/>
            <a:ext cx="5943600" cy="1066800"/>
            <a:chOff x="1752601" y="2209800"/>
            <a:chExt cx="6934200" cy="1066111"/>
          </a:xfrm>
        </p:grpSpPr>
        <p:sp>
          <p:nvSpPr>
            <p:cNvPr id="73" name="AutoShape 4"/>
            <p:cNvSpPr>
              <a:spLocks noChangeArrowheads="1"/>
            </p:cNvSpPr>
            <p:nvPr/>
          </p:nvSpPr>
          <p:spPr bwMode="gray">
            <a:xfrm>
              <a:off x="1752601" y="2209800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09" name="Text Box 9"/>
            <p:cNvSpPr txBox="1">
              <a:spLocks noChangeArrowheads="1"/>
            </p:cNvSpPr>
            <p:nvPr/>
          </p:nvSpPr>
          <p:spPr bwMode="gray">
            <a:xfrm>
              <a:off x="2513808" y="2209800"/>
              <a:ext cx="5700713" cy="106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研究背景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254" name="组合 5"/>
          <p:cNvGrpSpPr>
            <a:grpSpLocks/>
          </p:cNvGrpSpPr>
          <p:nvPr/>
        </p:nvGrpSpPr>
        <p:grpSpPr bwMode="auto">
          <a:xfrm rot="-5400000">
            <a:off x="762000" y="3638550"/>
            <a:ext cx="4572000" cy="152400"/>
            <a:chOff x="0" y="3259138"/>
            <a:chExt cx="9144000" cy="195262"/>
          </a:xfrm>
        </p:grpSpPr>
        <p:sp>
          <p:nvSpPr>
            <p:cNvPr id="7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Rectangle 4"/>
            <p:cNvSpPr>
              <a:spLocks noChangeArrowheads="1"/>
            </p:cNvSpPr>
            <p:nvPr/>
          </p:nvSpPr>
          <p:spPr bwMode="gray">
            <a:xfrm>
              <a:off x="1" y="3312022"/>
              <a:ext cx="9144000" cy="142379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3255" name="Group 65"/>
          <p:cNvGrpSpPr>
            <a:grpSpLocks/>
          </p:cNvGrpSpPr>
          <p:nvPr/>
        </p:nvGrpSpPr>
        <p:grpSpPr bwMode="auto">
          <a:xfrm>
            <a:off x="2590801" y="1657350"/>
            <a:ext cx="854075" cy="922338"/>
            <a:chOff x="2789" y="1625"/>
            <a:chExt cx="847" cy="915"/>
          </a:xfrm>
        </p:grpSpPr>
        <p:sp>
          <p:nvSpPr>
            <p:cNvPr id="79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3301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5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3256" name="Group 65"/>
          <p:cNvGrpSpPr>
            <a:grpSpLocks/>
          </p:cNvGrpSpPr>
          <p:nvPr/>
        </p:nvGrpSpPr>
        <p:grpSpPr bwMode="auto">
          <a:xfrm>
            <a:off x="2590801" y="2724150"/>
            <a:ext cx="854075" cy="922338"/>
            <a:chOff x="2789" y="1625"/>
            <a:chExt cx="847" cy="915"/>
          </a:xfrm>
        </p:grpSpPr>
        <p:sp>
          <p:nvSpPr>
            <p:cNvPr id="90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3291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96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3257" name="Group 65"/>
          <p:cNvGrpSpPr>
            <a:grpSpLocks/>
          </p:cNvGrpSpPr>
          <p:nvPr/>
        </p:nvGrpSpPr>
        <p:grpSpPr bwMode="auto">
          <a:xfrm>
            <a:off x="2590801" y="4857750"/>
            <a:ext cx="854075" cy="922338"/>
            <a:chOff x="2789" y="1625"/>
            <a:chExt cx="847" cy="915"/>
          </a:xfrm>
        </p:grpSpPr>
        <p:sp>
          <p:nvSpPr>
            <p:cNvPr id="101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2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4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3281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07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8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9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3258" name="Group 65"/>
          <p:cNvGrpSpPr>
            <a:grpSpLocks/>
          </p:cNvGrpSpPr>
          <p:nvPr/>
        </p:nvGrpSpPr>
        <p:grpSpPr bwMode="auto">
          <a:xfrm>
            <a:off x="2590801" y="3790950"/>
            <a:ext cx="854075" cy="922338"/>
            <a:chOff x="2789" y="1625"/>
            <a:chExt cx="847" cy="915"/>
          </a:xfrm>
        </p:grpSpPr>
        <p:sp>
          <p:nvSpPr>
            <p:cNvPr id="112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3271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18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9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0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1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738438" y="1844675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一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38438" y="2857500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二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13038" y="3967164"/>
            <a:ext cx="596900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38438" y="5038725"/>
            <a:ext cx="59690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四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53264" name="Rectangle 35"/>
          <p:cNvSpPr>
            <a:spLocks noChangeArrowheads="1"/>
          </p:cNvSpPr>
          <p:nvPr/>
        </p:nvSpPr>
        <p:spPr bwMode="blackWhite">
          <a:xfrm>
            <a:off x="1774825" y="1233488"/>
            <a:ext cx="8286750" cy="1428750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53265" name="Rectangle 35"/>
          <p:cNvSpPr>
            <a:spLocks noChangeArrowheads="1"/>
          </p:cNvSpPr>
          <p:nvPr/>
        </p:nvSpPr>
        <p:spPr bwMode="blackWhite">
          <a:xfrm>
            <a:off x="1739900" y="3761008"/>
            <a:ext cx="8286750" cy="218827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71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灯片编号占位符 5"/>
          <p:cNvSpPr txBox="1">
            <a:spLocks noGrp="1"/>
          </p:cNvSpPr>
          <p:nvPr/>
        </p:nvSpPr>
        <p:spPr bwMode="auto">
          <a:xfrm>
            <a:off x="10287000" y="6396124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9942C6A-A851-4433-BCD5-062E672DAD7F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26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sp>
        <p:nvSpPr>
          <p:cNvPr id="55300" name="Rectangle 3"/>
          <p:cNvSpPr>
            <a:spLocks/>
          </p:cNvSpPr>
          <p:nvPr/>
        </p:nvSpPr>
        <p:spPr bwMode="auto">
          <a:xfrm>
            <a:off x="33536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事务图数据库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包含大量小图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通常应用于科学领域，例如化学和生物信息学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查询类型：子图查询、超图查询、相似查询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大型网络数据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单一大图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应用领域：社会网络、道路网络、文献网络等</a:t>
            </a:r>
          </a:p>
          <a:p>
            <a:pPr lv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查询类型：可达查询、最短路径查询、关键字查询等</a:t>
            </a:r>
          </a:p>
          <a:p>
            <a:pPr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/>
            <a:endParaRPr lang="zh-CN" altLang="en-US" dirty="0">
              <a:latin typeface="Tahoma" panose="020B0604030504040204" pitchFamily="34" charset="0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</a:endParaRPr>
          </a:p>
          <a:p>
            <a:pPr lvl="2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6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图数据类型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灯片编号占位符 5"/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27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  <p:sp>
        <p:nvSpPr>
          <p:cNvPr id="57348" name="Rectangle 3"/>
          <p:cNvSpPr>
            <a:spLocks/>
          </p:cNvSpPr>
          <p:nvPr/>
        </p:nvSpPr>
        <p:spPr bwMode="auto">
          <a:xfrm>
            <a:off x="33536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查询定义</a:t>
            </a: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给定：事务图数据库</a:t>
            </a:r>
            <a:r>
              <a:rPr lang="en-US" altLang="zh-CN" dirty="0">
                <a:ea typeface="黑体" panose="02010609060101010101" pitchFamily="49" charset="-122"/>
              </a:rPr>
              <a:t>G={g</a:t>
            </a:r>
            <a:r>
              <a:rPr lang="en-US" altLang="zh-CN" baseline="-25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,g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,…,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n</a:t>
            </a:r>
            <a:r>
              <a:rPr lang="en-US" altLang="zh-CN" dirty="0">
                <a:ea typeface="黑体" panose="02010609060101010101" pitchFamily="49" charset="-122"/>
              </a:rPr>
              <a:t>}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和查询图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</a:p>
          <a:p>
            <a:pPr lvl="1" eaLnBrk="1" hangingPunct="1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子图查询：从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中查找所有包含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的图数据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endParaRPr lang="en-US" altLang="zh-CN" baseline="-25000" dirty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超图查询：从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中查找所有被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包含的图数据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endParaRPr lang="en-US" altLang="zh-CN" baseline="-25000" dirty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相似查询：从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中查找所有与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距离小于阈值的图数据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编辑距离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573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29075"/>
            <a:ext cx="6640513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事务图数据库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/>
          </p:cNvSpPr>
          <p:nvPr/>
        </p:nvSpPr>
        <p:spPr bwMode="auto">
          <a:xfrm>
            <a:off x="334800" y="1054800"/>
            <a:ext cx="9172575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查询处理的挑战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Naïve</a:t>
            </a:r>
            <a:r>
              <a:rPr lang="zh-CN" altLang="en-US" dirty="0">
                <a:ea typeface="黑体" panose="02010609060101010101" pitchFamily="49" charset="-122"/>
              </a:rPr>
              <a:t>方法：逐个判断图数据库中的图数据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r>
              <a:rPr lang="zh-CN" altLang="en-US" dirty="0">
                <a:ea typeface="黑体" panose="02010609060101010101" pitchFamily="49" charset="-122"/>
              </a:rPr>
              <a:t>是否满足查询条件</a:t>
            </a:r>
            <a:endParaRPr lang="en-US" altLang="zh-CN" baseline="-250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图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en-US" altLang="zh-CN" baseline="-25000" dirty="0">
                <a:ea typeface="黑体" panose="02010609060101010101" pitchFamily="49" charset="-122"/>
              </a:rPr>
              <a:t>1</a:t>
            </a:r>
            <a:r>
              <a:rPr lang="zh-CN" altLang="en-US" dirty="0">
                <a:ea typeface="黑体" panose="02010609060101010101" pitchFamily="49" charset="-122"/>
              </a:rPr>
              <a:t>是否子图同构于另一个图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 : NP-Complete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子图查询、超图查询：需要判断子图同构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距离</a:t>
            </a:r>
            <a:r>
              <a:rPr lang="en-US" altLang="zh-CN" dirty="0">
                <a:ea typeface="黑体" panose="02010609060101010101" pitchFamily="49" charset="-122"/>
              </a:rPr>
              <a:t>=|g</a:t>
            </a:r>
            <a:r>
              <a:rPr lang="en-US" altLang="zh-CN" baseline="-25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-MCS(g</a:t>
            </a:r>
            <a:r>
              <a:rPr lang="en-US" altLang="zh-CN" baseline="-25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,g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)|, </a:t>
            </a:r>
            <a:r>
              <a:rPr lang="en-US" altLang="zh-CN" dirty="0"/>
              <a:t>MCS(g</a:t>
            </a:r>
            <a:r>
              <a:rPr lang="en-US" altLang="zh-CN" baseline="-25000" dirty="0"/>
              <a:t>1</a:t>
            </a:r>
            <a:r>
              <a:rPr lang="en-US" altLang="zh-CN" dirty="0"/>
              <a:t>,g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表示</a:t>
            </a:r>
            <a:r>
              <a:rPr lang="en-US" altLang="zh-CN" dirty="0"/>
              <a:t>g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en-US" altLang="zh-CN" baseline="-25000" dirty="0"/>
              <a:t>2</a:t>
            </a:r>
            <a:r>
              <a:rPr lang="zh-CN" altLang="en-US" dirty="0"/>
              <a:t>的最大公共子图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/>
              <a:t>MCS(g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的计算需要判断子图同构</a:t>
            </a: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黑体" panose="02010609060101010101" pitchFamily="49" charset="-122"/>
              </a:rPr>
              <a:t>Naïve</a:t>
            </a:r>
            <a:r>
              <a:rPr lang="zh-CN" altLang="en-US" dirty="0">
                <a:ea typeface="黑体" panose="02010609060101010101" pitchFamily="49" charset="-122"/>
              </a:rPr>
              <a:t>方法：时间复杂度非常非常高，不可行！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EB9A85-E85D-4E03-9747-F516E62001F2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事务图数据库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496AB2-E5C9-4B13-A303-0B5CC9C21A0F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28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通用查询处理框架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黑体" panose="02010609060101010101" pitchFamily="49" charset="-122"/>
              </a:rPr>
              <a:t>Filter-and-Verification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方法 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子图、超图和相似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过滤：通过构建</a:t>
            </a:r>
            <a:r>
              <a:rPr lang="zh-CN" altLang="en-US" dirty="0">
                <a:solidFill>
                  <a:schemeClr val="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索引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过滤尽可能多的图数据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endParaRPr lang="en-US" altLang="zh-CN" baseline="-250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验证：子图同构的测试、距离的计算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61445" name="圆角矩形 11"/>
          <p:cNvSpPr>
            <a:spLocks noChangeArrowheads="1"/>
          </p:cNvSpPr>
          <p:nvPr/>
        </p:nvSpPr>
        <p:spPr bwMode="auto">
          <a:xfrm>
            <a:off x="1882775" y="2673350"/>
            <a:ext cx="1512888" cy="8636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zh-CN" sz="200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r>
              <a:rPr kumimoji="0" lang="zh-CN" altLang="en-US" sz="200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过滤阶段</a:t>
            </a:r>
          </a:p>
        </p:txBody>
      </p:sp>
      <p:sp>
        <p:nvSpPr>
          <p:cNvPr id="61446" name="右箭头 15"/>
          <p:cNvSpPr>
            <a:spLocks noChangeArrowheads="1"/>
          </p:cNvSpPr>
          <p:nvPr/>
        </p:nvSpPr>
        <p:spPr bwMode="auto">
          <a:xfrm>
            <a:off x="3503613" y="2960689"/>
            <a:ext cx="684212" cy="204787"/>
          </a:xfrm>
          <a:prstGeom prst="rightArrow">
            <a:avLst>
              <a:gd name="adj1" fmla="val 50000"/>
              <a:gd name="adj2" fmla="val 74246"/>
            </a:avLst>
          </a:prstGeom>
          <a:noFill/>
          <a:ln w="25400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en-US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7" name="AutoShape 5"/>
          <p:cNvSpPr>
            <a:spLocks noChangeArrowheads="1"/>
          </p:cNvSpPr>
          <p:nvPr/>
        </p:nvSpPr>
        <p:spPr bwMode="auto">
          <a:xfrm>
            <a:off x="4297363" y="2600326"/>
            <a:ext cx="1403350" cy="936625"/>
          </a:xfrm>
          <a:prstGeom prst="horizontalScroll">
            <a:avLst>
              <a:gd name="adj" fmla="val 12500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Gill Sans MT" pitchFamily="34" charset="0"/>
                <a:ea typeface="华文新魏" panose="02010800040101010101" pitchFamily="2" charset="-122"/>
              </a:rPr>
              <a:t>候选集合</a:t>
            </a:r>
            <a:endParaRPr kumimoji="0" lang="zh-CN" altLang="zh-CN" sz="2000">
              <a:latin typeface="Gill Sans MT" pitchFamily="34" charset="0"/>
              <a:ea typeface="华文新魏" panose="02010800040101010101" pitchFamily="2" charset="-122"/>
            </a:endParaRPr>
          </a:p>
        </p:txBody>
      </p:sp>
      <p:sp>
        <p:nvSpPr>
          <p:cNvPr id="61448" name="AutoShape 5"/>
          <p:cNvSpPr>
            <a:spLocks noChangeArrowheads="1"/>
          </p:cNvSpPr>
          <p:nvPr/>
        </p:nvSpPr>
        <p:spPr bwMode="auto">
          <a:xfrm>
            <a:off x="9048750" y="2576514"/>
            <a:ext cx="1403350" cy="936625"/>
          </a:xfrm>
          <a:prstGeom prst="horizontalScroll">
            <a:avLst>
              <a:gd name="adj" fmla="val 12500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Gill Sans MT" pitchFamily="34" charset="0"/>
                <a:ea typeface="华文新魏" panose="02010800040101010101" pitchFamily="2" charset="-122"/>
              </a:rPr>
              <a:t>最终结果</a:t>
            </a:r>
            <a:endParaRPr kumimoji="0" lang="zh-CN" altLang="zh-CN" sz="2000">
              <a:latin typeface="Gill Sans MT" pitchFamily="34" charset="0"/>
              <a:ea typeface="华文新魏" panose="02010800040101010101" pitchFamily="2" charset="-122"/>
            </a:endParaRP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1919288" y="2241550"/>
            <a:ext cx="1655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latin typeface="Tahoma" pitchFamily="34" charset="0"/>
                <a:ea typeface="黑体" pitchFamily="2" charset="-122"/>
              </a:rPr>
              <a:t>{g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1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,g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2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,..,g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n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}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4224338" y="2276475"/>
            <a:ext cx="1655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latin typeface="Tahoma" pitchFamily="34" charset="0"/>
                <a:ea typeface="黑体" pitchFamily="2" charset="-122"/>
              </a:rPr>
              <a:t>{g’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1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,g’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2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,..,g’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m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}</a:t>
            </a:r>
          </a:p>
        </p:txBody>
      </p:sp>
      <p:sp>
        <p:nvSpPr>
          <p:cNvPr id="213024" name="Text Box 32"/>
          <p:cNvSpPr txBox="1">
            <a:spLocks noChangeArrowheads="1"/>
          </p:cNvSpPr>
          <p:nvPr/>
        </p:nvSpPr>
        <p:spPr bwMode="auto">
          <a:xfrm>
            <a:off x="8869363" y="2217738"/>
            <a:ext cx="1655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latin typeface="Tahoma" pitchFamily="34" charset="0"/>
                <a:ea typeface="黑体" pitchFamily="2" charset="-122"/>
              </a:rPr>
              <a:t>{g”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1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,g”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2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,..,g”</a:t>
            </a:r>
            <a:r>
              <a:rPr lang="en-US" altLang="zh-CN" sz="1600" baseline="-25000">
                <a:latin typeface="Tahoma" pitchFamily="34" charset="0"/>
                <a:ea typeface="黑体" pitchFamily="2" charset="-122"/>
              </a:rPr>
              <a:t>k</a:t>
            </a:r>
            <a:r>
              <a:rPr lang="en-US" altLang="zh-CN" sz="1600">
                <a:latin typeface="Tahoma" pitchFamily="34" charset="0"/>
                <a:ea typeface="黑体" pitchFamily="2" charset="-122"/>
              </a:rPr>
              <a:t>}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2027239" y="3644900"/>
            <a:ext cx="147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查询图</a:t>
            </a:r>
            <a:r>
              <a:rPr lang="en-US" altLang="zh-CN">
                <a:ea typeface="黑体" pitchFamily="2" charset="-122"/>
              </a:rPr>
              <a:t>q</a:t>
            </a:r>
          </a:p>
        </p:txBody>
      </p:sp>
      <p:sp>
        <p:nvSpPr>
          <p:cNvPr id="61453" name="右箭头 15"/>
          <p:cNvSpPr>
            <a:spLocks noChangeArrowheads="1"/>
          </p:cNvSpPr>
          <p:nvPr/>
        </p:nvSpPr>
        <p:spPr bwMode="auto">
          <a:xfrm>
            <a:off x="5843588" y="2971800"/>
            <a:ext cx="684212" cy="204788"/>
          </a:xfrm>
          <a:prstGeom prst="rightArrow">
            <a:avLst>
              <a:gd name="adj1" fmla="val 50000"/>
              <a:gd name="adj2" fmla="val 74246"/>
            </a:avLst>
          </a:prstGeom>
          <a:noFill/>
          <a:ln w="25400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en-US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54" name="圆角矩形 11"/>
          <p:cNvSpPr>
            <a:spLocks noChangeArrowheads="1"/>
          </p:cNvSpPr>
          <p:nvPr/>
        </p:nvSpPr>
        <p:spPr bwMode="auto">
          <a:xfrm>
            <a:off x="6635750" y="2600325"/>
            <a:ext cx="1512888" cy="8636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zh-CN" sz="200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r>
              <a:rPr kumimoji="0" lang="zh-CN" altLang="en-US" sz="200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验证阶段</a:t>
            </a:r>
          </a:p>
        </p:txBody>
      </p:sp>
      <p:sp>
        <p:nvSpPr>
          <p:cNvPr id="61455" name="右箭头 15"/>
          <p:cNvSpPr>
            <a:spLocks noChangeArrowheads="1"/>
          </p:cNvSpPr>
          <p:nvPr/>
        </p:nvSpPr>
        <p:spPr bwMode="auto">
          <a:xfrm>
            <a:off x="8291513" y="2997200"/>
            <a:ext cx="684212" cy="204788"/>
          </a:xfrm>
          <a:prstGeom prst="rightArrow">
            <a:avLst>
              <a:gd name="adj1" fmla="val 50000"/>
              <a:gd name="adj2" fmla="val 74246"/>
            </a:avLst>
          </a:prstGeom>
          <a:noFill/>
          <a:ln w="25400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en-US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67344D7-32AC-40CC-9B5D-EC0A42469610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事务图数据库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F802D187-F595-4D09-B2AB-6EDD81C9630E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29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3"/>
          <p:cNvGrpSpPr>
            <a:grpSpLocks/>
          </p:cNvGrpSpPr>
          <p:nvPr/>
        </p:nvGrpSpPr>
        <p:grpSpPr bwMode="auto">
          <a:xfrm>
            <a:off x="2971800" y="2876550"/>
            <a:ext cx="5943600" cy="1066800"/>
            <a:chOff x="1752601" y="2209798"/>
            <a:chExt cx="6934200" cy="1066110"/>
          </a:xfrm>
        </p:grpSpPr>
        <p:sp>
          <p:nvSpPr>
            <p:cNvPr id="64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60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集中式的图数据管理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195" name="组合 66"/>
          <p:cNvGrpSpPr>
            <a:grpSpLocks/>
          </p:cNvGrpSpPr>
          <p:nvPr/>
        </p:nvGrpSpPr>
        <p:grpSpPr bwMode="auto">
          <a:xfrm>
            <a:off x="2963863" y="3933825"/>
            <a:ext cx="5943600" cy="1066800"/>
            <a:chOff x="1752601" y="2209798"/>
            <a:chExt cx="6934200" cy="1066110"/>
          </a:xfrm>
        </p:grpSpPr>
        <p:sp>
          <p:nvSpPr>
            <p:cNvPr id="67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58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分布式的图数据管理 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196" name="组合 69"/>
          <p:cNvGrpSpPr>
            <a:grpSpLocks/>
          </p:cNvGrpSpPr>
          <p:nvPr/>
        </p:nvGrpSpPr>
        <p:grpSpPr bwMode="auto">
          <a:xfrm>
            <a:off x="2971800" y="5010150"/>
            <a:ext cx="5943600" cy="609600"/>
            <a:chOff x="1752601" y="2209798"/>
            <a:chExt cx="6934200" cy="609206"/>
          </a:xfrm>
        </p:grpSpPr>
        <p:sp>
          <p:nvSpPr>
            <p:cNvPr id="70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56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58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Neo4j</a:t>
              </a:r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197" name="组合 62"/>
          <p:cNvGrpSpPr>
            <a:grpSpLocks/>
          </p:cNvGrpSpPr>
          <p:nvPr/>
        </p:nvGrpSpPr>
        <p:grpSpPr bwMode="auto">
          <a:xfrm>
            <a:off x="2971800" y="1809750"/>
            <a:ext cx="5943600" cy="1066800"/>
            <a:chOff x="1752601" y="2209800"/>
            <a:chExt cx="6934200" cy="1066111"/>
          </a:xfrm>
        </p:grpSpPr>
        <p:sp>
          <p:nvSpPr>
            <p:cNvPr id="73" name="AutoShape 4"/>
            <p:cNvSpPr>
              <a:spLocks noChangeArrowheads="1"/>
            </p:cNvSpPr>
            <p:nvPr/>
          </p:nvSpPr>
          <p:spPr bwMode="gray">
            <a:xfrm>
              <a:off x="1752601" y="2209800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54" name="Text Box 9"/>
            <p:cNvSpPr txBox="1">
              <a:spLocks noChangeArrowheads="1"/>
            </p:cNvSpPr>
            <p:nvPr/>
          </p:nvSpPr>
          <p:spPr bwMode="gray">
            <a:xfrm>
              <a:off x="2513808" y="2209800"/>
              <a:ext cx="5700713" cy="106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研究背景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198" name="组合 5"/>
          <p:cNvGrpSpPr>
            <a:grpSpLocks/>
          </p:cNvGrpSpPr>
          <p:nvPr/>
        </p:nvGrpSpPr>
        <p:grpSpPr bwMode="auto">
          <a:xfrm rot="-5400000">
            <a:off x="762000" y="3638550"/>
            <a:ext cx="4572000" cy="152400"/>
            <a:chOff x="0" y="3259138"/>
            <a:chExt cx="9144000" cy="195262"/>
          </a:xfrm>
        </p:grpSpPr>
        <p:sp>
          <p:nvSpPr>
            <p:cNvPr id="76" name="Rectangle 3"/>
            <p:cNvSpPr>
              <a:spLocks noChangeArrowheads="1"/>
            </p:cNvSpPr>
            <p:nvPr/>
          </p:nvSpPr>
          <p:spPr bwMode="gray">
            <a:xfrm>
              <a:off x="1" y="3259139"/>
              <a:ext cx="9144000" cy="54918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Rectangle 4"/>
            <p:cNvSpPr>
              <a:spLocks noChangeArrowheads="1"/>
            </p:cNvSpPr>
            <p:nvPr/>
          </p:nvSpPr>
          <p:spPr bwMode="gray">
            <a:xfrm>
              <a:off x="1" y="3312022"/>
              <a:ext cx="9144000" cy="142379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199" name="Group 65"/>
          <p:cNvGrpSpPr>
            <a:grpSpLocks/>
          </p:cNvGrpSpPr>
          <p:nvPr/>
        </p:nvGrpSpPr>
        <p:grpSpPr bwMode="auto">
          <a:xfrm>
            <a:off x="2590801" y="1657350"/>
            <a:ext cx="854075" cy="922338"/>
            <a:chOff x="2789" y="1625"/>
            <a:chExt cx="847" cy="915"/>
          </a:xfrm>
        </p:grpSpPr>
        <p:sp>
          <p:nvSpPr>
            <p:cNvPr id="79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8246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5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200" name="Group 65"/>
          <p:cNvGrpSpPr>
            <a:grpSpLocks/>
          </p:cNvGrpSpPr>
          <p:nvPr/>
        </p:nvGrpSpPr>
        <p:grpSpPr bwMode="auto">
          <a:xfrm>
            <a:off x="2590801" y="2724150"/>
            <a:ext cx="854075" cy="922338"/>
            <a:chOff x="2789" y="1625"/>
            <a:chExt cx="847" cy="915"/>
          </a:xfrm>
        </p:grpSpPr>
        <p:sp>
          <p:nvSpPr>
            <p:cNvPr id="90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8236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96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201" name="Group 65"/>
          <p:cNvGrpSpPr>
            <a:grpSpLocks/>
          </p:cNvGrpSpPr>
          <p:nvPr/>
        </p:nvGrpSpPr>
        <p:grpSpPr bwMode="auto">
          <a:xfrm>
            <a:off x="2590801" y="4857750"/>
            <a:ext cx="854075" cy="922338"/>
            <a:chOff x="2789" y="1625"/>
            <a:chExt cx="847" cy="915"/>
          </a:xfrm>
        </p:grpSpPr>
        <p:sp>
          <p:nvSpPr>
            <p:cNvPr id="101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2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4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8226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07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8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9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202" name="Group 65"/>
          <p:cNvGrpSpPr>
            <a:grpSpLocks/>
          </p:cNvGrpSpPr>
          <p:nvPr/>
        </p:nvGrpSpPr>
        <p:grpSpPr bwMode="auto">
          <a:xfrm>
            <a:off x="2590801" y="3790950"/>
            <a:ext cx="854075" cy="922338"/>
            <a:chOff x="2789" y="1625"/>
            <a:chExt cx="847" cy="915"/>
          </a:xfrm>
        </p:grpSpPr>
        <p:sp>
          <p:nvSpPr>
            <p:cNvPr id="112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8216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18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9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0" name="Oval 74"/>
              <p:cNvSpPr>
                <a:spLocks noChangeArrowheads="1"/>
              </p:cNvSpPr>
              <p:nvPr/>
            </p:nvSpPr>
            <p:spPr bwMode="gray">
              <a:xfrm>
                <a:off x="4195" y="1727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1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738438" y="1844675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一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38438" y="2857500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二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13038" y="3967164"/>
            <a:ext cx="596900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38438" y="5038725"/>
            <a:ext cx="59690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四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8209" name="Rectangle 35"/>
          <p:cNvSpPr>
            <a:spLocks noChangeArrowheads="1"/>
          </p:cNvSpPr>
          <p:nvPr/>
        </p:nvSpPr>
        <p:spPr bwMode="blackWhite">
          <a:xfrm>
            <a:off x="1751013" y="6167439"/>
            <a:ext cx="8286750" cy="198437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pic>
        <p:nvPicPr>
          <p:cNvPr id="821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14" y="2676478"/>
            <a:ext cx="8289925" cy="342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按索引类型的分类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sz="3000" dirty="0">
              <a:latin typeface="Tahoma" panose="020B0604030504040204" pitchFamily="34" charset="0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基于图特征的方法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选取一组特征 </a:t>
            </a:r>
            <a:r>
              <a:rPr lang="en-US" altLang="zh-CN" dirty="0">
                <a:ea typeface="黑体" panose="02010609060101010101" pitchFamily="49" charset="-122"/>
              </a:rPr>
              <a:t>F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过滤规则：对       </a:t>
            </a:r>
            <a:r>
              <a:rPr lang="en-US" altLang="zh-CN" dirty="0"/>
              <a:t>, </a:t>
            </a:r>
            <a:r>
              <a:rPr lang="zh-CN" altLang="en-US" dirty="0">
                <a:latin typeface="宋体" panose="02010600030101010101" pitchFamily="2" charset="-122"/>
              </a:rPr>
              <a:t>如果     </a:t>
            </a:r>
            <a:r>
              <a:rPr lang="zh-CN" altLang="en-US" dirty="0">
                <a:latin typeface="Tahoma" panose="020B0604030504040204" pitchFamily="34" charset="0"/>
              </a:rPr>
              <a:t>并且     </a:t>
            </a:r>
            <a:r>
              <a:rPr lang="zh-CN" altLang="en-US" dirty="0"/>
              <a:t> 和      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基于图闭包的方法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基于图闭包索引完整的</a:t>
            </a:r>
            <a:r>
              <a:rPr lang="en-US" altLang="zh-CN" dirty="0">
                <a:ea typeface="黑体" panose="02010609060101010101" pitchFamily="49" charset="-122"/>
              </a:rPr>
              <a:t>D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基于图编码的方法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对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ea typeface="黑体" panose="02010609060101010101" pitchFamily="49" charset="-122"/>
              </a:rPr>
              <a:t>和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进行编码，转化成编码串的查询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3000" dirty="0">
              <a:ea typeface="黑体" panose="02010609060101010101" pitchFamily="49" charset="-122"/>
            </a:endParaRPr>
          </a:p>
        </p:txBody>
      </p:sp>
      <p:sp>
        <p:nvSpPr>
          <p:cNvPr id="170056" name="Rectangle 72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0064" name="Rectangle 80"/>
          <p:cNvSpPr>
            <a:spLocks noChangeArrowheads="1"/>
          </p:cNvSpPr>
          <p:nvPr/>
        </p:nvSpPr>
        <p:spPr bwMode="auto">
          <a:xfrm>
            <a:off x="1524001" y="3102919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49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376040"/>
              </p:ext>
            </p:extLst>
          </p:nvPr>
        </p:nvGraphicFramePr>
        <p:xfrm>
          <a:off x="4676641" y="2752699"/>
          <a:ext cx="9080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4" name="公式" r:id="rId4" imgW="634725" imgH="253890" progId="Equation.3">
                  <p:embed/>
                </p:oleObj>
              </mc:Choice>
              <mc:Fallback>
                <p:oleObj name="公式" r:id="rId4" imgW="634725" imgH="25389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641" y="2752699"/>
                        <a:ext cx="90805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66" name="Rectangle 82"/>
          <p:cNvSpPr>
            <a:spLocks noChangeArrowheads="1"/>
          </p:cNvSpPr>
          <p:nvPr/>
        </p:nvSpPr>
        <p:spPr bwMode="auto">
          <a:xfrm>
            <a:off x="1524001" y="3102919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497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225405"/>
              </p:ext>
            </p:extLst>
          </p:nvPr>
        </p:nvGraphicFramePr>
        <p:xfrm>
          <a:off x="6096000" y="2777587"/>
          <a:ext cx="57626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5" name="公式" r:id="rId6" imgW="495085" imgH="241195" progId="Equation.3">
                  <p:embed/>
                </p:oleObj>
              </mc:Choice>
              <mc:Fallback>
                <p:oleObj name="公式" r:id="rId6" imgW="495085" imgH="241195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777587"/>
                        <a:ext cx="57626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68" name="Rectangle 84"/>
          <p:cNvSpPr>
            <a:spLocks noChangeArrowheads="1"/>
          </p:cNvSpPr>
          <p:nvPr/>
        </p:nvSpPr>
        <p:spPr bwMode="auto">
          <a:xfrm>
            <a:off x="1524001" y="3079107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499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865952"/>
              </p:ext>
            </p:extLst>
          </p:nvPr>
        </p:nvGraphicFramePr>
        <p:xfrm>
          <a:off x="6904273" y="2805881"/>
          <a:ext cx="5238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6" name="公式" r:id="rId8" imgW="520474" imgH="241195" progId="Equation.3">
                  <p:embed/>
                </p:oleObj>
              </mc:Choice>
              <mc:Fallback>
                <p:oleObj name="公式" r:id="rId8" imgW="520474" imgH="241195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273" y="2805881"/>
                        <a:ext cx="5238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70" name="Rectangle 86"/>
          <p:cNvSpPr>
            <a:spLocks noChangeArrowheads="1"/>
          </p:cNvSpPr>
          <p:nvPr/>
        </p:nvSpPr>
        <p:spPr bwMode="auto">
          <a:xfrm>
            <a:off x="1524001" y="3098157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501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987352"/>
              </p:ext>
            </p:extLst>
          </p:nvPr>
        </p:nvGraphicFramePr>
        <p:xfrm>
          <a:off x="8153544" y="2804574"/>
          <a:ext cx="54610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7" name="公式" r:id="rId10" imgW="545863" imgH="228501" progId="Equation.3">
                  <p:embed/>
                </p:oleObj>
              </mc:Choice>
              <mc:Fallback>
                <p:oleObj name="公式" r:id="rId10" imgW="545863" imgH="228501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544" y="2804574"/>
                        <a:ext cx="546100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72" name="Rectangle 88"/>
          <p:cNvSpPr>
            <a:spLocks noChangeArrowheads="1"/>
          </p:cNvSpPr>
          <p:nvPr/>
        </p:nvSpPr>
        <p:spPr bwMode="auto">
          <a:xfrm>
            <a:off x="1524001" y="306958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503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414067"/>
              </p:ext>
            </p:extLst>
          </p:nvPr>
        </p:nvGraphicFramePr>
        <p:xfrm>
          <a:off x="3403541" y="2805881"/>
          <a:ext cx="5619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8" name="公式" r:id="rId12" imgW="558558" imgH="253890" progId="Equation.3">
                  <p:embed/>
                </p:oleObj>
              </mc:Choice>
              <mc:Fallback>
                <p:oleObj name="公式" r:id="rId12" imgW="558558" imgH="25389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541" y="2805881"/>
                        <a:ext cx="56197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1">
            <a:extLst>
              <a:ext uri="{FF2B5EF4-FFF2-40B4-BE49-F238E27FC236}">
                <a16:creationId xmlns:a16="http://schemas.microsoft.com/office/drawing/2014/main" id="{B81498D7-3ADC-4380-8D02-56FCB507F52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事务图数据库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3D9E5A6-552E-4900-84FA-C929C4952FAB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索引路径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索引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g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中长度至多为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的路径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路径存储与哈希表中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优点：构建索引速度快，索引规模小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缺点：路径的过滤能力有限，候选集过大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=&gt;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验证开销大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655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141664"/>
            <a:ext cx="5113338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FF832B6-9E0D-4B27-90C2-2AE23ABE444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基于图特征的方法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F5C0292-4A11-400B-AA55-AF4E148FEC6E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索引子图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挖掘频繁子图集合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F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，索引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F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中有</a:t>
            </a:r>
            <a:r>
              <a:rPr lang="zh-CN" altLang="en-US" dirty="0">
                <a:solidFill>
                  <a:schemeClr val="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区分能力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的子图特征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将子图特征序列化，构件倒排前缀树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优点：子图特征有更强的过滤能力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缺点：挖掘频繁子图代价大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67589" name="Object 4"/>
          <p:cNvGraphicFramePr>
            <a:graphicFrameLocks noChangeAspect="1"/>
          </p:cNvGraphicFramePr>
          <p:nvPr/>
        </p:nvGraphicFramePr>
        <p:xfrm>
          <a:off x="2566989" y="3176589"/>
          <a:ext cx="7019925" cy="320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6" name="Visio" r:id="rId4" imgW="7954508" imgH="3204443" progId="Visio.Drawing.11">
                  <p:embed/>
                </p:oleObj>
              </mc:Choice>
              <mc:Fallback>
                <p:oleObj name="Visio" r:id="rId4" imgW="7954508" imgH="320444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3176589"/>
                        <a:ext cx="7019925" cy="320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A5B01B7D-6FBD-4FD2-AE7D-026395CE0728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基于图特征的方法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4935315E-EEA7-4B7E-88D6-96E86BFA0E33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索引子树</a:t>
            </a:r>
            <a:r>
              <a:rPr lang="en-US" altLang="zh-CN" sz="2800" dirty="0">
                <a:ea typeface="黑体" panose="02010609060101010101" pitchFamily="49" charset="-122"/>
              </a:rPr>
              <a:t>+</a:t>
            </a:r>
            <a:r>
              <a:rPr lang="zh-CN" altLang="en-US" sz="2800" dirty="0">
                <a:ea typeface="黑体" panose="02010609060101010101" pitchFamily="49" charset="-122"/>
              </a:rPr>
              <a:t>少量子图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sz="2800" baseline="30000" dirty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观察：真实图数据的特征绝大部分是子树</a:t>
            </a: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索引频繁子树</a:t>
            </a: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再索引少量子图，过滤能力接近索引全部子图</a:t>
            </a: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优点：挖掘子树快，索引代价较小，过滤能力强</a:t>
            </a:r>
          </a:p>
          <a:p>
            <a:pPr lvl="1" eaLnBrk="1" hangingPunct="1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缺点：稠密图（社会网络），子树特征数量降低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50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E2300AB-C1C1-4F68-86CA-4F9BE44E699C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基于图特征的方法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837511F-92E4-45BE-8DD5-C2530FDA1C23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500" dirty="0">
                <a:ea typeface="黑体" panose="02010609060101010101" pitchFamily="49" charset="-122"/>
              </a:rPr>
              <a:t>结点</a:t>
            </a:r>
            <a:r>
              <a:rPr lang="en-US" altLang="zh-CN" sz="2500" dirty="0">
                <a:ea typeface="黑体" panose="02010609060101010101" pitchFamily="49" charset="-122"/>
              </a:rPr>
              <a:t>(</a:t>
            </a:r>
            <a:r>
              <a:rPr lang="zh-CN" altLang="en-US" sz="2500" dirty="0">
                <a:ea typeface="黑体" panose="02010609060101010101" pitchFamily="49" charset="-122"/>
              </a:rPr>
              <a:t>边</a:t>
            </a:r>
            <a:r>
              <a:rPr lang="en-US" altLang="zh-CN" sz="2500" dirty="0">
                <a:ea typeface="黑体" panose="02010609060101010101" pitchFamily="49" charset="-122"/>
              </a:rPr>
              <a:t>)</a:t>
            </a:r>
            <a:r>
              <a:rPr lang="zh-CN" altLang="en-US" sz="2500" dirty="0">
                <a:ea typeface="黑体" panose="02010609060101010101" pitchFamily="49" charset="-122"/>
              </a:rPr>
              <a:t>的闭包：一组结点</a:t>
            </a:r>
            <a:r>
              <a:rPr lang="en-US" altLang="zh-CN" sz="2500" dirty="0">
                <a:ea typeface="黑体" panose="02010609060101010101" pitchFamily="49" charset="-122"/>
              </a:rPr>
              <a:t>(</a:t>
            </a:r>
            <a:r>
              <a:rPr lang="zh-CN" altLang="en-US" sz="2500" dirty="0">
                <a:ea typeface="黑体" panose="02010609060101010101" pitchFamily="49" charset="-122"/>
              </a:rPr>
              <a:t>边</a:t>
            </a:r>
            <a:r>
              <a:rPr lang="en-US" altLang="zh-CN" sz="2500" dirty="0">
                <a:ea typeface="黑体" panose="02010609060101010101" pitchFamily="49" charset="-122"/>
              </a:rPr>
              <a:t>)=&gt;</a:t>
            </a:r>
            <a:r>
              <a:rPr lang="zh-CN" altLang="en-US" sz="2500" dirty="0">
                <a:ea typeface="黑体" panose="02010609060101010101" pitchFamily="49" charset="-122"/>
              </a:rPr>
              <a:t>构件成一个结点</a:t>
            </a:r>
            <a:r>
              <a:rPr lang="en-US" altLang="zh-CN" sz="2500" dirty="0">
                <a:ea typeface="黑体" panose="02010609060101010101" pitchFamily="49" charset="-122"/>
              </a:rPr>
              <a:t>(</a:t>
            </a:r>
            <a:r>
              <a:rPr lang="zh-CN" altLang="en-US" sz="2500" dirty="0">
                <a:ea typeface="黑体" panose="02010609060101010101" pitchFamily="49" charset="-122"/>
              </a:rPr>
              <a:t>边</a:t>
            </a:r>
            <a:r>
              <a:rPr lang="en-US" altLang="zh-CN" sz="2500" dirty="0">
                <a:ea typeface="黑体" panose="02010609060101010101" pitchFamily="49" charset="-122"/>
              </a:rPr>
              <a:t>)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500" dirty="0">
                <a:ea typeface="黑体" panose="02010609060101010101" pitchFamily="49" charset="-122"/>
              </a:rPr>
              <a:t>图的闭包：一组图</a:t>
            </a:r>
            <a:r>
              <a:rPr lang="en-US" altLang="zh-CN" sz="2500" dirty="0">
                <a:ea typeface="黑体" panose="02010609060101010101" pitchFamily="49" charset="-122"/>
              </a:rPr>
              <a:t>=&gt;</a:t>
            </a:r>
            <a:r>
              <a:rPr lang="zh-CN" altLang="en-US" sz="2500" dirty="0">
                <a:ea typeface="黑体" panose="02010609060101010101" pitchFamily="49" charset="-122"/>
              </a:rPr>
              <a:t>通过图之间结点</a:t>
            </a:r>
            <a:r>
              <a:rPr lang="en-US" altLang="zh-CN" sz="2500" dirty="0">
                <a:ea typeface="黑体" panose="02010609060101010101" pitchFamily="49" charset="-122"/>
              </a:rPr>
              <a:t>(</a:t>
            </a:r>
            <a:r>
              <a:rPr lang="zh-CN" altLang="en-US" sz="2500" dirty="0">
                <a:ea typeface="黑体" panose="02010609060101010101" pitchFamily="49" charset="-122"/>
              </a:rPr>
              <a:t>边</a:t>
            </a:r>
            <a:r>
              <a:rPr lang="en-US" altLang="zh-CN" sz="2500" dirty="0">
                <a:ea typeface="黑体" panose="02010609060101010101" pitchFamily="49" charset="-122"/>
              </a:rPr>
              <a:t>)</a:t>
            </a:r>
            <a:r>
              <a:rPr lang="zh-CN" altLang="en-US" sz="2500" dirty="0">
                <a:ea typeface="黑体" panose="02010609060101010101" pitchFamily="49" charset="-122"/>
              </a:rPr>
              <a:t>的闭包构建的超图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zh-CN" sz="260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7168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2060576"/>
            <a:ext cx="6529388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2B41F94-C84A-4F56-AD0F-B638096A7B0D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基于图闭包的方法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C3A3121-F6CE-4C19-AEA7-5345E569D522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3"/>
          <p:cNvSpPr>
            <a:spLocks/>
          </p:cNvSpPr>
          <p:nvPr/>
        </p:nvSpPr>
        <p:spPr bwMode="auto">
          <a:xfrm>
            <a:off x="334800" y="1054800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构建类似</a:t>
            </a:r>
            <a:r>
              <a:rPr lang="en-US" altLang="zh-CN" sz="2800" dirty="0">
                <a:ea typeface="黑体" panose="02010609060101010101" pitchFamily="49" charset="-122"/>
              </a:rPr>
              <a:t>R-tree</a:t>
            </a:r>
            <a:r>
              <a:rPr lang="zh-CN" altLang="en-US" sz="2800" dirty="0">
                <a:ea typeface="黑体" panose="02010609060101010101" pitchFamily="49" charset="-122"/>
              </a:rPr>
              <a:t>的索引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查询处理类似</a:t>
            </a:r>
            <a:r>
              <a:rPr lang="en-US" altLang="zh-CN" sz="2800" dirty="0">
                <a:ea typeface="黑体" panose="02010609060101010101" pitchFamily="49" charset="-122"/>
              </a:rPr>
              <a:t>R-tree</a:t>
            </a: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7373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168526"/>
            <a:ext cx="642143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B927814-DFE3-4B7C-8979-CC5CED69F868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基于图闭包的方法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1C6D6AFB-ED27-4009-AA2B-17AE33BE45D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ea typeface="黑体" panose="02010609060101010101" pitchFamily="49" charset="-122"/>
              </a:rPr>
              <a:t>将图分解成基本单元：线、环、星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ea typeface="黑体" panose="02010609060101010101" pitchFamily="49" charset="-122"/>
              </a:rPr>
              <a:t>对基本单元编码，转换成字符串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ea typeface="黑体" panose="02010609060101010101" pitchFamily="49" charset="-122"/>
              </a:rPr>
              <a:t>对图数据构建后缀树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ea typeface="黑体" panose="02010609060101010101" pitchFamily="49" charset="-122"/>
              </a:rPr>
              <a:t>查询处理转换成对字符串的处理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60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7578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924176"/>
            <a:ext cx="56896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D389A16-746C-41A6-B65A-99005300436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基于图编码的方法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1672101C-9688-4A4A-B8F6-1A7E97C5B09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36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kumimoji="0" lang="zh-CN" altLang="en-US" dirty="0">
                <a:ea typeface="黑体" panose="02010609060101010101" pitchFamily="49" charset="-122"/>
              </a:rPr>
              <a:t>在应用中（如</a:t>
            </a:r>
            <a:r>
              <a:rPr kumimoji="0" lang="en-US" altLang="zh-CN" dirty="0">
                <a:ea typeface="黑体" panose="02010609060101010101" pitchFamily="49" charset="-122"/>
              </a:rPr>
              <a:t>PPI</a:t>
            </a:r>
            <a:r>
              <a:rPr kumimoji="0" lang="zh-CN" altLang="en-US" dirty="0">
                <a:ea typeface="黑体" panose="02010609060101010101" pitchFamily="49" charset="-122"/>
              </a:rPr>
              <a:t>网络），图数据通常是不完备和不精确的，同时可能包含噪音，数据往往是不确定的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kumimoji="0" lang="zh-CN" altLang="en-US" dirty="0">
                <a:ea typeface="黑体" panose="02010609060101010101" pitchFamily="49" charset="-122"/>
              </a:rPr>
              <a:t>图数据的边带概率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kumimoji="0" lang="zh-CN" altLang="en-US" dirty="0">
                <a:ea typeface="黑体" panose="02010609060101010101" pitchFamily="49" charset="-122"/>
              </a:rPr>
              <a:t>查询定义：给定</a:t>
            </a:r>
            <a:r>
              <a:rPr lang="en-US" altLang="zh-CN" dirty="0">
                <a:ea typeface="黑体" panose="02010609060101010101" pitchFamily="49" charset="-122"/>
              </a:rPr>
              <a:t>G={g</a:t>
            </a:r>
            <a:r>
              <a:rPr lang="en-US" altLang="zh-CN" baseline="-25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,g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,…,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n</a:t>
            </a:r>
            <a:r>
              <a:rPr lang="en-US" altLang="zh-CN" dirty="0">
                <a:ea typeface="黑体" panose="02010609060101010101" pitchFamily="49" charset="-122"/>
              </a:rPr>
              <a:t>}</a:t>
            </a:r>
            <a:r>
              <a:rPr lang="zh-CN" altLang="en-US" dirty="0">
                <a:ea typeface="黑体" panose="02010609060101010101" pitchFamily="49" charset="-122"/>
              </a:rPr>
              <a:t>和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ea typeface="黑体" panose="02010609060101010101" pitchFamily="49" charset="-122"/>
              </a:rPr>
              <a:t>，返回所有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 err="1">
                <a:ea typeface="黑体" panose="02010609060101010101" pitchFamily="49" charset="-122"/>
              </a:rPr>
              <a:t>s.t.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baseline="-25000" dirty="0" err="1">
                <a:ea typeface="黑体" panose="02010609060101010101" pitchFamily="49" charset="-122"/>
              </a:rPr>
              <a:t>i</a:t>
            </a:r>
            <a:r>
              <a:rPr lang="zh-CN" altLang="en-US" dirty="0">
                <a:ea typeface="黑体" panose="02010609060101010101" pitchFamily="49" charset="-122"/>
              </a:rPr>
              <a:t>与</a:t>
            </a:r>
            <a:r>
              <a:rPr lang="en-US" altLang="zh-CN" dirty="0">
                <a:ea typeface="黑体" panose="02010609060101010101" pitchFamily="49" charset="-122"/>
              </a:rPr>
              <a:t>q</a:t>
            </a:r>
            <a:r>
              <a:rPr lang="zh-CN" altLang="en-US" dirty="0">
                <a:ea typeface="黑体" panose="02010609060101010101" pitchFamily="49" charset="-122"/>
              </a:rPr>
              <a:t>的包含概率（相似概率）不小于给定的阈值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</a:t>
            </a:r>
            <a:endParaRPr lang="zh-CN" altLang="en-US" dirty="0"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ea typeface="黑体" panose="02010609060101010101" pitchFamily="49" charset="-122"/>
              </a:rPr>
              <a:t>过滤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如果</a:t>
            </a:r>
            <a:r>
              <a:rPr lang="en-US" altLang="zh-CN" dirty="0">
                <a:ea typeface="黑体" panose="02010609060101010101" pitchFamily="49" charset="-122"/>
              </a:rPr>
              <a:t>q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</a:t>
            </a:r>
            <a:r>
              <a:rPr lang="en-US" altLang="zh-CN" dirty="0">
                <a:ea typeface="黑体" panose="02010609060101010101" pitchFamily="49" charset="-122"/>
              </a:rPr>
              <a:t>f,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ea typeface="黑体" panose="02010609060101010101" pitchFamily="49" charset="-122"/>
              </a:rPr>
              <a:t>UpperB</a:t>
            </a:r>
            <a:r>
              <a:rPr lang="en-US" altLang="zh-CN" dirty="0"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ea typeface="黑体" panose="02010609060101010101" pitchFamily="49" charset="-122"/>
              </a:rPr>
              <a:t>Pr</a:t>
            </a:r>
            <a:r>
              <a:rPr lang="en-US" altLang="zh-CN" dirty="0"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dirty="0" err="1">
                <a:ea typeface="黑体" panose="02010609060101010101" pitchFamily="49" charset="-122"/>
                <a:sym typeface="Symbol" panose="05050102010706020507" pitchFamily="18" charset="2"/>
              </a:rPr>
              <a:t></a:t>
            </a:r>
            <a:r>
              <a:rPr lang="en-US" altLang="zh-CN" dirty="0" err="1">
                <a:ea typeface="黑体" panose="02010609060101010101" pitchFamily="49" charset="-122"/>
              </a:rPr>
              <a:t>f</a:t>
            </a:r>
            <a:r>
              <a:rPr lang="en-US" altLang="zh-CN" dirty="0">
                <a:ea typeface="黑体" panose="02010609060101010101" pitchFamily="49" charset="-122"/>
              </a:rPr>
              <a:t>))&lt;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</a:t>
            </a:r>
            <a:r>
              <a:rPr lang="zh-CN" altLang="en-US" dirty="0">
                <a:ea typeface="黑体" panose="02010609060101010101" pitchFamily="49" charset="-122"/>
              </a:rPr>
              <a:t>，则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被过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如果</a:t>
            </a:r>
            <a:r>
              <a:rPr lang="en-US" altLang="zh-CN" dirty="0" err="1">
                <a:ea typeface="黑体" panose="02010609060101010101" pitchFamily="49" charset="-122"/>
              </a:rPr>
              <a:t>f</a:t>
            </a:r>
            <a:r>
              <a:rPr lang="en-US" altLang="zh-CN" dirty="0" err="1">
                <a:ea typeface="黑体" panose="02010609060101010101" pitchFamily="49" charset="-122"/>
                <a:sym typeface="Symbol" panose="05050102010706020507" pitchFamily="18" charset="2"/>
              </a:rPr>
              <a:t></a:t>
            </a:r>
            <a:r>
              <a:rPr lang="en-US" altLang="zh-CN" dirty="0" err="1">
                <a:ea typeface="黑体" panose="02010609060101010101" pitchFamily="49" charset="-122"/>
              </a:rPr>
              <a:t>q</a:t>
            </a:r>
            <a:r>
              <a:rPr lang="en-US" altLang="zh-CN" dirty="0">
                <a:ea typeface="黑体" panose="02010609060101010101" pitchFamily="49" charset="-122"/>
              </a:rPr>
              <a:t>, </a:t>
            </a:r>
            <a:r>
              <a:rPr lang="en-US" altLang="zh-CN" dirty="0" err="1">
                <a:ea typeface="黑体" panose="02010609060101010101" pitchFamily="49" charset="-122"/>
              </a:rPr>
              <a:t>LowerB</a:t>
            </a:r>
            <a:r>
              <a:rPr lang="en-US" altLang="zh-CN" dirty="0"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ea typeface="黑体" panose="02010609060101010101" pitchFamily="49" charset="-122"/>
              </a:rPr>
              <a:t>Pr</a:t>
            </a:r>
            <a:r>
              <a:rPr lang="en-US" altLang="zh-CN" dirty="0"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ea typeface="黑体" panose="02010609060101010101" pitchFamily="49" charset="-122"/>
              </a:rPr>
              <a:t>g</a:t>
            </a:r>
            <a:r>
              <a:rPr lang="en-US" altLang="zh-CN" dirty="0" err="1">
                <a:ea typeface="黑体" panose="02010609060101010101" pitchFamily="49" charset="-122"/>
                <a:sym typeface="Symbol" panose="05050102010706020507" pitchFamily="18" charset="2"/>
              </a:rPr>
              <a:t></a:t>
            </a:r>
            <a:r>
              <a:rPr lang="en-US" altLang="zh-CN" dirty="0" err="1">
                <a:ea typeface="黑体" panose="02010609060101010101" pitchFamily="49" charset="-122"/>
              </a:rPr>
              <a:t>f</a:t>
            </a:r>
            <a:r>
              <a:rPr lang="en-US" altLang="zh-CN" dirty="0">
                <a:ea typeface="黑体" panose="02010609060101010101" pitchFamily="49" charset="-122"/>
              </a:rPr>
              <a:t>))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</a:t>
            </a:r>
            <a:r>
              <a:rPr lang="zh-CN" altLang="en-US" dirty="0">
                <a:ea typeface="黑体" panose="02010609060101010101" pitchFamily="49" charset="-122"/>
              </a:rPr>
              <a:t>，则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一定是查询结果 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ea typeface="黑体" panose="02010609060101010101" pitchFamily="49" charset="-122"/>
              </a:rPr>
              <a:t>验证：采样算法验证候选集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     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    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77829" name="Object 12"/>
          <p:cNvGraphicFramePr>
            <a:graphicFrameLocks noChangeAspect="1"/>
          </p:cNvGraphicFramePr>
          <p:nvPr/>
        </p:nvGraphicFramePr>
        <p:xfrm>
          <a:off x="2566988" y="4508500"/>
          <a:ext cx="7123112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6" name="Visio" r:id="rId4" imgW="8616966" imgH="2354724" progId="Visio.Drawing.11">
                  <p:embed/>
                </p:oleObj>
              </mc:Choice>
              <mc:Fallback>
                <p:oleObj name="Visio" r:id="rId4" imgW="8616966" imgH="2354724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4508500"/>
                        <a:ext cx="7123112" cy="204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8965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B362941-4F21-4C06-9E59-A2A7495A86CB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不确定事务数据库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00CA7B1D-5936-4F48-930E-BBED1934CD2D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可达查询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查询定义：给定一有向大图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和其两点</a:t>
            </a:r>
            <a:r>
              <a:rPr lang="en-US" altLang="zh-CN" dirty="0">
                <a:ea typeface="黑体" panose="02010609060101010101" pitchFamily="49" charset="-122"/>
              </a:rPr>
              <a:t>s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t</a:t>
            </a:r>
            <a:r>
              <a:rPr lang="zh-CN" altLang="en-US" dirty="0">
                <a:ea typeface="黑体" panose="02010609060101010101" pitchFamily="49" charset="-122"/>
              </a:rPr>
              <a:t>，判断</a:t>
            </a:r>
            <a:r>
              <a:rPr lang="en-US" altLang="zh-CN" dirty="0">
                <a:ea typeface="黑体" panose="02010609060101010101" pitchFamily="49" charset="-122"/>
              </a:rPr>
              <a:t>s</a:t>
            </a:r>
            <a:r>
              <a:rPr lang="zh-CN" altLang="en-US" dirty="0">
                <a:ea typeface="黑体" panose="02010609060101010101" pitchFamily="49" charset="-122"/>
              </a:rPr>
              <a:t>和</a:t>
            </a:r>
            <a:r>
              <a:rPr lang="en-US" altLang="zh-CN" dirty="0">
                <a:ea typeface="黑体" panose="02010609060101010101" pitchFamily="49" charset="-122"/>
              </a:rPr>
              <a:t>t</a:t>
            </a:r>
            <a:r>
              <a:rPr lang="zh-CN" altLang="en-US" dirty="0">
                <a:ea typeface="黑体" panose="02010609060101010101" pitchFamily="49" charset="-122"/>
              </a:rPr>
              <a:t>是否可达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两种基本查询处理方法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深度（宽度）优先遍历图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：</a:t>
            </a:r>
            <a:r>
              <a:rPr lang="en-US" altLang="zh-CN" dirty="0">
                <a:ea typeface="黑体" panose="02010609060101010101" pitchFamily="49" charset="-122"/>
              </a:rPr>
              <a:t>O(E)</a:t>
            </a:r>
            <a:r>
              <a:rPr lang="zh-CN" altLang="en-US" dirty="0">
                <a:ea typeface="黑体" panose="02010609060101010101" pitchFamily="49" charset="-122"/>
              </a:rPr>
              <a:t>的查询时间，对大图开销过大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预计算</a:t>
            </a:r>
            <a:r>
              <a:rPr lang="en-US" altLang="zh-CN" dirty="0">
                <a:ea typeface="黑体" panose="02010609060101010101" pitchFamily="49" charset="-122"/>
              </a:rPr>
              <a:t>G</a:t>
            </a:r>
            <a:r>
              <a:rPr lang="zh-CN" altLang="en-US" dirty="0">
                <a:ea typeface="黑体" panose="02010609060101010101" pitchFamily="49" charset="-122"/>
              </a:rPr>
              <a:t>的传递闭包：</a:t>
            </a:r>
            <a:r>
              <a:rPr lang="en-US" altLang="zh-CN" dirty="0">
                <a:ea typeface="黑体" panose="02010609060101010101" pitchFamily="49" charset="-122"/>
              </a:rPr>
              <a:t>O(|V|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)</a:t>
            </a:r>
            <a:r>
              <a:rPr lang="zh-CN" altLang="en-US" dirty="0">
                <a:ea typeface="黑体" panose="02010609060101010101" pitchFamily="49" charset="-122"/>
              </a:rPr>
              <a:t>的存储空间，对大图开销过大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现有方法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基于生成树的编码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基于不相交链的编码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A7858E5-8D27-446B-94C4-725EFEAB93DA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大型网络数据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E545009-08F5-4104-A91B-2BDF06FFD268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基于生成树的编码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ea typeface="黑体" panose="02010609060101010101" pitchFamily="49" charset="-122"/>
              </a:rPr>
              <a:t>索引的建立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计算图</a:t>
            </a:r>
            <a:r>
              <a:rPr lang="en-US" altLang="zh-CN" sz="2200" dirty="0">
                <a:ea typeface="黑体" panose="02010609060101010101" pitchFamily="49" charset="-122"/>
              </a:rPr>
              <a:t>G</a:t>
            </a:r>
            <a:r>
              <a:rPr lang="zh-CN" altLang="en-US" sz="2200" dirty="0">
                <a:ea typeface="黑体" panose="02010609060101010101" pitchFamily="49" charset="-122"/>
              </a:rPr>
              <a:t>的一棵生成树</a:t>
            </a:r>
            <a:r>
              <a:rPr lang="en-US" altLang="zh-CN" sz="2200" dirty="0">
                <a:ea typeface="黑体" panose="02010609060101010101" pitchFamily="49" charset="-122"/>
              </a:rPr>
              <a:t>T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树编码：对</a:t>
            </a:r>
            <a:r>
              <a:rPr lang="en-US" altLang="zh-CN" sz="2200" dirty="0">
                <a:ea typeface="黑体" panose="02010609060101010101" pitchFamily="49" charset="-122"/>
              </a:rPr>
              <a:t>T</a:t>
            </a:r>
            <a:r>
              <a:rPr lang="zh-CN" altLang="en-US" sz="2200" dirty="0">
                <a:ea typeface="黑体" panose="02010609060101010101" pitchFamily="49" charset="-122"/>
              </a:rPr>
              <a:t>进行</a:t>
            </a:r>
            <a:r>
              <a:rPr lang="en-US" altLang="zh-CN" sz="2200" dirty="0">
                <a:ea typeface="黑体" panose="02010609060101010101" pitchFamily="49" charset="-122"/>
              </a:rPr>
              <a:t>DFS</a:t>
            </a:r>
            <a:r>
              <a:rPr lang="zh-CN" altLang="en-US" sz="2200" dirty="0">
                <a:ea typeface="黑体" panose="02010609060101010101" pitchFamily="49" charset="-122"/>
              </a:rPr>
              <a:t>遍历，为每点标注区间编码</a:t>
            </a:r>
            <a:r>
              <a:rPr lang="en-US" altLang="zh-CN" sz="2200" dirty="0">
                <a:ea typeface="黑体" panose="02010609060101010101" pitchFamily="49" charset="-122"/>
              </a:rPr>
              <a:t>[start, end]= [pre-order, post-order] in DFS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非树编码：对</a:t>
            </a:r>
            <a:r>
              <a:rPr lang="en-US" altLang="zh-CN" sz="2200" dirty="0">
                <a:ea typeface="黑体" panose="02010609060101010101" pitchFamily="49" charset="-122"/>
              </a:rPr>
              <a:t>G</a:t>
            </a:r>
            <a:r>
              <a:rPr lang="zh-CN" altLang="en-US" sz="2200" dirty="0">
                <a:ea typeface="黑体" panose="02010609060101010101" pitchFamily="49" charset="-122"/>
              </a:rPr>
              <a:t>中的非</a:t>
            </a:r>
            <a:r>
              <a:rPr lang="en-US" altLang="zh-CN" sz="2200" dirty="0">
                <a:ea typeface="黑体" panose="02010609060101010101" pitchFamily="49" charset="-122"/>
              </a:rPr>
              <a:t>T</a:t>
            </a:r>
            <a:r>
              <a:rPr lang="zh-CN" altLang="en-US" sz="2200" dirty="0">
                <a:ea typeface="黑体" panose="02010609060101010101" pitchFamily="49" charset="-122"/>
              </a:rPr>
              <a:t>边，根据祖先后代关系进行编码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ea typeface="黑体" panose="02010609060101010101" pitchFamily="49" charset="-122"/>
              </a:rPr>
              <a:t>查询处理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树编码判断：</a:t>
            </a:r>
            <a:r>
              <a:rPr lang="en-US" altLang="zh-CN" sz="2200" dirty="0">
                <a:ea typeface="黑体" panose="02010609060101010101" pitchFamily="49" charset="-122"/>
              </a:rPr>
              <a:t>s</a:t>
            </a:r>
            <a:r>
              <a:rPr lang="zh-CN" altLang="en-US" sz="2200" dirty="0">
                <a:ea typeface="黑体" panose="02010609060101010101" pitchFamily="49" charset="-122"/>
              </a:rPr>
              <a:t>，</a:t>
            </a:r>
            <a:r>
              <a:rPr lang="en-US" altLang="zh-CN" sz="2200" dirty="0">
                <a:ea typeface="黑体" panose="02010609060101010101" pitchFamily="49" charset="-122"/>
              </a:rPr>
              <a:t>t</a:t>
            </a:r>
            <a:r>
              <a:rPr lang="zh-CN" altLang="en-US" sz="2200" dirty="0">
                <a:ea typeface="黑体" panose="02010609060101010101" pitchFamily="49" charset="-122"/>
              </a:rPr>
              <a:t>可达如果</a:t>
            </a:r>
            <a:r>
              <a:rPr lang="en-US" altLang="zh-CN" sz="2200" dirty="0">
                <a:ea typeface="黑体" panose="02010609060101010101" pitchFamily="49" charset="-122"/>
              </a:rPr>
              <a:t>t.[start, end] </a:t>
            </a:r>
            <a:r>
              <a:rPr lang="en-US" altLang="zh-CN" sz="2200" dirty="0">
                <a:ea typeface="黑体" panose="02010609060101010101" pitchFamily="49" charset="-122"/>
                <a:sym typeface="Symbol" panose="05050102010706020507" pitchFamily="18" charset="2"/>
              </a:rPr>
              <a:t> </a:t>
            </a:r>
            <a:r>
              <a:rPr lang="en-US" altLang="zh-CN" sz="2200" dirty="0">
                <a:ea typeface="黑体" panose="02010609060101010101" pitchFamily="49" charset="-122"/>
              </a:rPr>
              <a:t>s.[start, end]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非树编码判断：也是编码包含关系的判断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100" dirty="0">
              <a:ea typeface="黑体" panose="02010609060101010101" pitchFamily="49" charset="-122"/>
            </a:endParaRP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3924300" y="45561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>
            <a:off x="3314700" y="4784725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4000500" y="47847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4000500" y="47847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 flipH="1">
            <a:off x="2476500" y="5438775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0" name="Line 10"/>
          <p:cNvSpPr>
            <a:spLocks noChangeShapeType="1"/>
          </p:cNvSpPr>
          <p:nvPr/>
        </p:nvSpPr>
        <p:spPr bwMode="auto">
          <a:xfrm>
            <a:off x="3162300" y="5438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>
            <a:off x="3238500" y="5438775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>
            <a:off x="4838700" y="5394325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3" name="Text Box 13"/>
          <p:cNvSpPr txBox="1">
            <a:spLocks noChangeArrowheads="1"/>
          </p:cNvSpPr>
          <p:nvPr/>
        </p:nvSpPr>
        <p:spPr bwMode="auto">
          <a:xfrm>
            <a:off x="2171700" y="60039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[3,4]</a:t>
            </a:r>
          </a:p>
        </p:txBody>
      </p:sp>
      <p:sp>
        <p:nvSpPr>
          <p:cNvPr id="81934" name="Text Box 14"/>
          <p:cNvSpPr txBox="1">
            <a:spLocks noChangeArrowheads="1"/>
          </p:cNvSpPr>
          <p:nvPr/>
        </p:nvSpPr>
        <p:spPr bwMode="auto">
          <a:xfrm>
            <a:off x="2933700" y="60039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[5,6]</a:t>
            </a:r>
          </a:p>
        </p:txBody>
      </p:sp>
      <p:sp>
        <p:nvSpPr>
          <p:cNvPr id="81935" name="Text Box 15"/>
          <p:cNvSpPr txBox="1">
            <a:spLocks noChangeArrowheads="1"/>
          </p:cNvSpPr>
          <p:nvPr/>
        </p:nvSpPr>
        <p:spPr bwMode="auto">
          <a:xfrm>
            <a:off x="3619500" y="60039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[7,8]</a:t>
            </a: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>
            <a:off x="2590800" y="513397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[2,9]</a:t>
            </a:r>
          </a:p>
        </p:txBody>
      </p: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3695700" y="53943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[10,11]</a:t>
            </a:r>
          </a:p>
        </p:txBody>
      </p:sp>
      <p:sp>
        <p:nvSpPr>
          <p:cNvPr id="81938" name="Text Box 18"/>
          <p:cNvSpPr txBox="1">
            <a:spLocks noChangeArrowheads="1"/>
          </p:cNvSpPr>
          <p:nvPr/>
        </p:nvSpPr>
        <p:spPr bwMode="auto">
          <a:xfrm>
            <a:off x="4914900" y="60039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[13,14]</a:t>
            </a:r>
          </a:p>
        </p:txBody>
      </p:sp>
      <p:sp>
        <p:nvSpPr>
          <p:cNvPr id="81939" name="Text Box 19"/>
          <p:cNvSpPr txBox="1">
            <a:spLocks noChangeArrowheads="1"/>
          </p:cNvSpPr>
          <p:nvPr/>
        </p:nvSpPr>
        <p:spPr bwMode="auto">
          <a:xfrm>
            <a:off x="4914900" y="513397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[12,15]</a:t>
            </a:r>
          </a:p>
        </p:txBody>
      </p:sp>
      <p:sp>
        <p:nvSpPr>
          <p:cNvPr id="81940" name="Text Box 20"/>
          <p:cNvSpPr txBox="1">
            <a:spLocks noChangeArrowheads="1"/>
          </p:cNvSpPr>
          <p:nvPr/>
        </p:nvSpPr>
        <p:spPr bwMode="auto">
          <a:xfrm>
            <a:off x="4152900" y="45561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[1,16]</a:t>
            </a:r>
          </a:p>
        </p:txBody>
      </p:sp>
      <p:sp>
        <p:nvSpPr>
          <p:cNvPr id="81941" name="Oval 21"/>
          <p:cNvSpPr>
            <a:spLocks noChangeArrowheads="1"/>
          </p:cNvSpPr>
          <p:nvPr/>
        </p:nvSpPr>
        <p:spPr bwMode="auto">
          <a:xfrm>
            <a:off x="3086100" y="51657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1942" name="Oval 22"/>
          <p:cNvSpPr>
            <a:spLocks noChangeArrowheads="1"/>
          </p:cNvSpPr>
          <p:nvPr/>
        </p:nvSpPr>
        <p:spPr bwMode="auto">
          <a:xfrm>
            <a:off x="3924300" y="51657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81943" name="Oval 23"/>
          <p:cNvSpPr>
            <a:spLocks noChangeArrowheads="1"/>
          </p:cNvSpPr>
          <p:nvPr/>
        </p:nvSpPr>
        <p:spPr bwMode="auto">
          <a:xfrm>
            <a:off x="4686300" y="51657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1944" name="Oval 24"/>
          <p:cNvSpPr>
            <a:spLocks noChangeArrowheads="1"/>
          </p:cNvSpPr>
          <p:nvPr/>
        </p:nvSpPr>
        <p:spPr bwMode="auto">
          <a:xfrm>
            <a:off x="2324100" y="57753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81945" name="Oval 25"/>
          <p:cNvSpPr>
            <a:spLocks noChangeArrowheads="1"/>
          </p:cNvSpPr>
          <p:nvPr/>
        </p:nvSpPr>
        <p:spPr bwMode="auto">
          <a:xfrm>
            <a:off x="3086100" y="57753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81946" name="Oval 26"/>
          <p:cNvSpPr>
            <a:spLocks noChangeArrowheads="1"/>
          </p:cNvSpPr>
          <p:nvPr/>
        </p:nvSpPr>
        <p:spPr bwMode="auto">
          <a:xfrm>
            <a:off x="3695700" y="57753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1947" name="Oval 27"/>
          <p:cNvSpPr>
            <a:spLocks noChangeArrowheads="1"/>
          </p:cNvSpPr>
          <p:nvPr/>
        </p:nvSpPr>
        <p:spPr bwMode="auto">
          <a:xfrm>
            <a:off x="5067300" y="57753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81948" name="Oval 59"/>
          <p:cNvSpPr>
            <a:spLocks noChangeArrowheads="1"/>
          </p:cNvSpPr>
          <p:nvPr/>
        </p:nvSpPr>
        <p:spPr bwMode="auto">
          <a:xfrm>
            <a:off x="7886700" y="45180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1949" name="Line 60"/>
          <p:cNvSpPr>
            <a:spLocks noChangeShapeType="1"/>
          </p:cNvSpPr>
          <p:nvPr/>
        </p:nvSpPr>
        <p:spPr bwMode="auto">
          <a:xfrm flipH="1">
            <a:off x="7277100" y="4746625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0" name="Line 61"/>
          <p:cNvSpPr>
            <a:spLocks noChangeShapeType="1"/>
          </p:cNvSpPr>
          <p:nvPr/>
        </p:nvSpPr>
        <p:spPr bwMode="auto">
          <a:xfrm>
            <a:off x="7962900" y="47466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1" name="Line 62"/>
          <p:cNvSpPr>
            <a:spLocks noChangeShapeType="1"/>
          </p:cNvSpPr>
          <p:nvPr/>
        </p:nvSpPr>
        <p:spPr bwMode="auto">
          <a:xfrm>
            <a:off x="7962900" y="47466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2" name="Line 63"/>
          <p:cNvSpPr>
            <a:spLocks noChangeShapeType="1"/>
          </p:cNvSpPr>
          <p:nvPr/>
        </p:nvSpPr>
        <p:spPr bwMode="auto">
          <a:xfrm flipH="1">
            <a:off x="6438900" y="5400675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3" name="Line 64"/>
          <p:cNvSpPr>
            <a:spLocks noChangeShapeType="1"/>
          </p:cNvSpPr>
          <p:nvPr/>
        </p:nvSpPr>
        <p:spPr bwMode="auto">
          <a:xfrm>
            <a:off x="7124700" y="5400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4" name="Line 65"/>
          <p:cNvSpPr>
            <a:spLocks noChangeShapeType="1"/>
          </p:cNvSpPr>
          <p:nvPr/>
        </p:nvSpPr>
        <p:spPr bwMode="auto">
          <a:xfrm>
            <a:off x="7200900" y="5400675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5" name="Line 66"/>
          <p:cNvSpPr>
            <a:spLocks noChangeShapeType="1"/>
          </p:cNvSpPr>
          <p:nvPr/>
        </p:nvSpPr>
        <p:spPr bwMode="auto">
          <a:xfrm>
            <a:off x="8801100" y="5356225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6" name="Text Box 67"/>
          <p:cNvSpPr txBox="1">
            <a:spLocks noChangeArrowheads="1"/>
          </p:cNvSpPr>
          <p:nvPr/>
        </p:nvSpPr>
        <p:spPr bwMode="auto">
          <a:xfrm>
            <a:off x="6134100" y="59658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[3,4]</a:t>
            </a:r>
          </a:p>
        </p:txBody>
      </p:sp>
      <p:sp>
        <p:nvSpPr>
          <p:cNvPr id="81957" name="Text Box 68"/>
          <p:cNvSpPr txBox="1">
            <a:spLocks noChangeArrowheads="1"/>
          </p:cNvSpPr>
          <p:nvPr/>
        </p:nvSpPr>
        <p:spPr bwMode="auto">
          <a:xfrm>
            <a:off x="6896100" y="59658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[5,6]</a:t>
            </a:r>
          </a:p>
        </p:txBody>
      </p:sp>
      <p:sp>
        <p:nvSpPr>
          <p:cNvPr id="81958" name="Text Box 69"/>
          <p:cNvSpPr txBox="1">
            <a:spLocks noChangeArrowheads="1"/>
          </p:cNvSpPr>
          <p:nvPr/>
        </p:nvSpPr>
        <p:spPr bwMode="auto">
          <a:xfrm>
            <a:off x="7581900" y="59658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[7,8]</a:t>
            </a:r>
          </a:p>
        </p:txBody>
      </p:sp>
      <p:sp>
        <p:nvSpPr>
          <p:cNvPr id="81959" name="Text Box 70"/>
          <p:cNvSpPr txBox="1">
            <a:spLocks noChangeArrowheads="1"/>
          </p:cNvSpPr>
          <p:nvPr/>
        </p:nvSpPr>
        <p:spPr bwMode="auto">
          <a:xfrm>
            <a:off x="6515100" y="50895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[2,9]</a:t>
            </a:r>
          </a:p>
        </p:txBody>
      </p:sp>
      <p:sp>
        <p:nvSpPr>
          <p:cNvPr id="81960" name="Text Box 71"/>
          <p:cNvSpPr txBox="1">
            <a:spLocks noChangeArrowheads="1"/>
          </p:cNvSpPr>
          <p:nvPr/>
        </p:nvSpPr>
        <p:spPr bwMode="auto">
          <a:xfrm>
            <a:off x="7246939" y="5089525"/>
            <a:ext cx="822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[10,11]</a:t>
            </a:r>
          </a:p>
        </p:txBody>
      </p:sp>
      <p:sp>
        <p:nvSpPr>
          <p:cNvPr id="81961" name="Text Box 72"/>
          <p:cNvSpPr txBox="1">
            <a:spLocks noChangeArrowheads="1"/>
          </p:cNvSpPr>
          <p:nvPr/>
        </p:nvSpPr>
        <p:spPr bwMode="auto">
          <a:xfrm>
            <a:off x="8877300" y="59658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[13,14]</a:t>
            </a:r>
          </a:p>
        </p:txBody>
      </p:sp>
      <p:sp>
        <p:nvSpPr>
          <p:cNvPr id="81962" name="Text Box 73"/>
          <p:cNvSpPr txBox="1">
            <a:spLocks noChangeArrowheads="1"/>
          </p:cNvSpPr>
          <p:nvPr/>
        </p:nvSpPr>
        <p:spPr bwMode="auto">
          <a:xfrm>
            <a:off x="8877300" y="5097463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hlink"/>
                </a:solidFill>
                <a:cs typeface="Times New Roman" panose="02020603050405020304" pitchFamily="18" charset="0"/>
              </a:rPr>
              <a:t>[5,8] </a:t>
            </a: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[12,15]</a:t>
            </a:r>
          </a:p>
        </p:txBody>
      </p:sp>
      <p:sp>
        <p:nvSpPr>
          <p:cNvPr id="81963" name="Text Box 74"/>
          <p:cNvSpPr txBox="1">
            <a:spLocks noChangeArrowheads="1"/>
          </p:cNvSpPr>
          <p:nvPr/>
        </p:nvSpPr>
        <p:spPr bwMode="auto">
          <a:xfrm>
            <a:off x="8153400" y="45180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400">
                <a:solidFill>
                  <a:schemeClr val="accent2"/>
                </a:solidFill>
                <a:cs typeface="Times New Roman" panose="02020603050405020304" pitchFamily="18" charset="0"/>
              </a:rPr>
              <a:t>[1,16]</a:t>
            </a:r>
          </a:p>
        </p:txBody>
      </p:sp>
      <p:sp>
        <p:nvSpPr>
          <p:cNvPr id="81964" name="Oval 75"/>
          <p:cNvSpPr>
            <a:spLocks noChangeArrowheads="1"/>
          </p:cNvSpPr>
          <p:nvPr/>
        </p:nvSpPr>
        <p:spPr bwMode="auto">
          <a:xfrm>
            <a:off x="7048500" y="51276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1965" name="Oval 76"/>
          <p:cNvSpPr>
            <a:spLocks noChangeArrowheads="1"/>
          </p:cNvSpPr>
          <p:nvPr/>
        </p:nvSpPr>
        <p:spPr bwMode="auto">
          <a:xfrm>
            <a:off x="7886700" y="51276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81966" name="Oval 77"/>
          <p:cNvSpPr>
            <a:spLocks noChangeArrowheads="1"/>
          </p:cNvSpPr>
          <p:nvPr/>
        </p:nvSpPr>
        <p:spPr bwMode="auto">
          <a:xfrm>
            <a:off x="8648700" y="51276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1967" name="Oval 78"/>
          <p:cNvSpPr>
            <a:spLocks noChangeArrowheads="1"/>
          </p:cNvSpPr>
          <p:nvPr/>
        </p:nvSpPr>
        <p:spPr bwMode="auto">
          <a:xfrm>
            <a:off x="6286500" y="57372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81968" name="Oval 79"/>
          <p:cNvSpPr>
            <a:spLocks noChangeArrowheads="1"/>
          </p:cNvSpPr>
          <p:nvPr/>
        </p:nvSpPr>
        <p:spPr bwMode="auto">
          <a:xfrm>
            <a:off x="7048500" y="57372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81969" name="Oval 80"/>
          <p:cNvSpPr>
            <a:spLocks noChangeArrowheads="1"/>
          </p:cNvSpPr>
          <p:nvPr/>
        </p:nvSpPr>
        <p:spPr bwMode="auto">
          <a:xfrm>
            <a:off x="7658100" y="57372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1970" name="Oval 81"/>
          <p:cNvSpPr>
            <a:spLocks noChangeArrowheads="1"/>
          </p:cNvSpPr>
          <p:nvPr/>
        </p:nvSpPr>
        <p:spPr bwMode="auto">
          <a:xfrm>
            <a:off x="9029700" y="57372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81971" name="Line 83"/>
          <p:cNvSpPr>
            <a:spLocks noChangeShapeType="1"/>
          </p:cNvSpPr>
          <p:nvPr/>
        </p:nvSpPr>
        <p:spPr bwMode="auto">
          <a:xfrm flipH="1">
            <a:off x="7886700" y="5356225"/>
            <a:ext cx="838200" cy="45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1972" name="Line 84"/>
          <p:cNvSpPr>
            <a:spLocks noChangeShapeType="1"/>
          </p:cNvSpPr>
          <p:nvPr/>
        </p:nvSpPr>
        <p:spPr bwMode="auto">
          <a:xfrm flipH="1">
            <a:off x="7200900" y="5356225"/>
            <a:ext cx="1524000" cy="3810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6DA08DF5-4BEB-41A4-BCAC-A7BF48355F6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可达查询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55" name="灯片编号占位符 5">
            <a:extLst>
              <a:ext uri="{FF2B5EF4-FFF2-40B4-BE49-F238E27FC236}">
                <a16:creationId xmlns:a16="http://schemas.microsoft.com/office/drawing/2014/main" id="{AB2F2C8A-114C-442A-9923-16341BAC55EE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39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大图结构无处不在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245" name="图片 30" descr="googleweb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614488"/>
            <a:ext cx="28702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8" descr="unitedface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8" y="1603375"/>
            <a:ext cx="282416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32" descr="soil-food-we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639889"/>
            <a:ext cx="290671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4" descr="C:\Users\LiJia\Desktop\200631155948523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4086225"/>
            <a:ext cx="298450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4" descr="http://www.for68.com/upload/news/2008/3/18/liangf1092008318105437367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4086225"/>
            <a:ext cx="297815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1" descr="http://pic13.nipic.com/20110317/6886660_162554515001_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6" y="4049713"/>
            <a:ext cx="269081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研究背景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基于不相交链的编码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ea typeface="黑体" panose="02010609060101010101" pitchFamily="49" charset="-122"/>
              </a:rPr>
              <a:t>索引的建立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将图分解成</a:t>
            </a:r>
            <a:r>
              <a:rPr lang="en-US" altLang="zh-CN" sz="2200" dirty="0">
                <a:ea typeface="黑体" panose="02010609060101010101" pitchFamily="49" charset="-122"/>
              </a:rPr>
              <a:t>k</a:t>
            </a:r>
            <a:r>
              <a:rPr lang="zh-CN" altLang="en-US" sz="2200" dirty="0">
                <a:ea typeface="黑体" panose="02010609060101010101" pitchFamily="49" charset="-122"/>
              </a:rPr>
              <a:t>条不相交的链，为链编码</a:t>
            </a:r>
            <a:r>
              <a:rPr lang="en-US" altLang="zh-CN" sz="2200" dirty="0">
                <a:ea typeface="黑体" panose="02010609060101010101" pitchFamily="49" charset="-122"/>
              </a:rPr>
              <a:t>1,…,k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在每链中按可达顺序编码</a:t>
            </a:r>
            <a:r>
              <a:rPr lang="en-US" altLang="zh-CN" sz="2200" dirty="0">
                <a:ea typeface="黑体" panose="02010609060101010101" pitchFamily="49" charset="-122"/>
              </a:rPr>
              <a:t>1,2…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ea typeface="黑体" panose="02010609060101010101" pitchFamily="49" charset="-122"/>
              </a:rPr>
              <a:t>为每个结点</a:t>
            </a:r>
            <a:r>
              <a:rPr lang="en-US" altLang="zh-CN" sz="2200" dirty="0">
                <a:ea typeface="黑体" panose="02010609060101010101" pitchFamily="49" charset="-122"/>
              </a:rPr>
              <a:t>v</a:t>
            </a:r>
            <a:r>
              <a:rPr lang="zh-CN" altLang="en-US" sz="2200" dirty="0">
                <a:ea typeface="黑体" panose="02010609060101010101" pitchFamily="49" charset="-122"/>
              </a:rPr>
              <a:t>编码</a:t>
            </a:r>
            <a:r>
              <a:rPr lang="en-US" altLang="zh-CN" sz="2200" dirty="0">
                <a:ea typeface="黑体" panose="02010609060101010101" pitchFamily="49" charset="-122"/>
              </a:rPr>
              <a:t>{(1,p</a:t>
            </a:r>
            <a:r>
              <a:rPr lang="en-US" altLang="zh-CN" sz="2200" baseline="-25000" dirty="0">
                <a:ea typeface="黑体" panose="02010609060101010101" pitchFamily="49" charset="-122"/>
              </a:rPr>
              <a:t>i1</a:t>
            </a:r>
            <a:r>
              <a:rPr lang="en-US" altLang="zh-CN" sz="2200" dirty="0">
                <a:ea typeface="黑体" panose="02010609060101010101" pitchFamily="49" charset="-122"/>
              </a:rPr>
              <a:t>),…,(</a:t>
            </a:r>
            <a:r>
              <a:rPr lang="en-US" altLang="zh-CN" sz="2200" dirty="0" err="1">
                <a:ea typeface="黑体" panose="02010609060101010101" pitchFamily="49" charset="-122"/>
              </a:rPr>
              <a:t>k,p</a:t>
            </a:r>
            <a:r>
              <a:rPr lang="en-US" altLang="zh-CN" sz="2200" baseline="-25000" dirty="0" err="1">
                <a:ea typeface="黑体" panose="02010609060101010101" pitchFamily="49" charset="-122"/>
              </a:rPr>
              <a:t>ik</a:t>
            </a:r>
            <a:r>
              <a:rPr lang="en-US" altLang="zh-CN" sz="2200" dirty="0">
                <a:ea typeface="黑体" panose="02010609060101010101" pitchFamily="49" charset="-122"/>
              </a:rPr>
              <a:t>)},</a:t>
            </a:r>
            <a:r>
              <a:rPr lang="zh-CN" altLang="en-US" sz="2200" dirty="0">
                <a:ea typeface="黑体" panose="02010609060101010101" pitchFamily="49" charset="-122"/>
              </a:rPr>
              <a:t>其中</a:t>
            </a:r>
            <a:r>
              <a:rPr lang="en-US" altLang="zh-CN" sz="2200" dirty="0">
                <a:ea typeface="黑体" panose="02010609060101010101" pitchFamily="49" charset="-122"/>
              </a:rPr>
              <a:t>(</a:t>
            </a:r>
            <a:r>
              <a:rPr lang="en-US" altLang="zh-CN" sz="2200" dirty="0" err="1">
                <a:ea typeface="黑体" panose="02010609060101010101" pitchFamily="49" charset="-122"/>
              </a:rPr>
              <a:t>j,p</a:t>
            </a:r>
            <a:r>
              <a:rPr lang="en-US" altLang="zh-CN" sz="2200" baseline="-25000" dirty="0" err="1">
                <a:ea typeface="黑体" panose="02010609060101010101" pitchFamily="49" charset="-122"/>
              </a:rPr>
              <a:t>ij</a:t>
            </a:r>
            <a:r>
              <a:rPr lang="en-US" altLang="zh-CN" sz="2200" dirty="0">
                <a:ea typeface="黑体" panose="02010609060101010101" pitchFamily="49" charset="-122"/>
              </a:rPr>
              <a:t>)</a:t>
            </a:r>
            <a:r>
              <a:rPr lang="zh-CN" altLang="en-US" sz="2200" dirty="0">
                <a:ea typeface="黑体" panose="02010609060101010101" pitchFamily="49" charset="-122"/>
              </a:rPr>
              <a:t>的</a:t>
            </a:r>
            <a:r>
              <a:rPr lang="en-US" altLang="zh-CN" sz="2200" dirty="0">
                <a:ea typeface="黑体" panose="02010609060101010101" pitchFamily="49" charset="-122"/>
              </a:rPr>
              <a:t>j</a:t>
            </a:r>
            <a:r>
              <a:rPr lang="zh-CN" altLang="en-US" sz="2200" dirty="0">
                <a:ea typeface="黑体" panose="02010609060101010101" pitchFamily="49" charset="-122"/>
              </a:rPr>
              <a:t>表示链的编码，</a:t>
            </a:r>
            <a:r>
              <a:rPr lang="en-US" altLang="zh-CN" sz="2200" dirty="0" err="1">
                <a:ea typeface="黑体" panose="02010609060101010101" pitchFamily="49" charset="-122"/>
              </a:rPr>
              <a:t>p</a:t>
            </a:r>
            <a:r>
              <a:rPr lang="en-US" altLang="zh-CN" sz="2200" baseline="-25000" dirty="0" err="1">
                <a:ea typeface="黑体" panose="02010609060101010101" pitchFamily="49" charset="-122"/>
              </a:rPr>
              <a:t>ij</a:t>
            </a:r>
            <a:r>
              <a:rPr lang="zh-CN" altLang="en-US" sz="2200" dirty="0">
                <a:ea typeface="黑体" panose="02010609060101010101" pitchFamily="49" charset="-122"/>
              </a:rPr>
              <a:t>表示</a:t>
            </a:r>
            <a:r>
              <a:rPr lang="en-US" altLang="zh-CN" sz="2200" dirty="0">
                <a:ea typeface="黑体" panose="02010609060101010101" pitchFamily="49" charset="-122"/>
              </a:rPr>
              <a:t>v</a:t>
            </a:r>
            <a:r>
              <a:rPr lang="zh-CN" altLang="en-US" sz="2200" dirty="0">
                <a:ea typeface="黑体" panose="02010609060101010101" pitchFamily="49" charset="-122"/>
              </a:rPr>
              <a:t>在</a:t>
            </a:r>
            <a:r>
              <a:rPr lang="en-US" altLang="zh-CN" sz="2200" dirty="0">
                <a:ea typeface="黑体" panose="02010609060101010101" pitchFamily="49" charset="-122"/>
              </a:rPr>
              <a:t>j</a:t>
            </a:r>
            <a:r>
              <a:rPr lang="zh-CN" altLang="en-US" sz="2200" dirty="0">
                <a:ea typeface="黑体" panose="02010609060101010101" pitchFamily="49" charset="-122"/>
              </a:rPr>
              <a:t>链中可达的最小链内编码</a:t>
            </a:r>
          </a:p>
          <a:p>
            <a:pPr lvl="1" eaLnBrk="1" hangingPunct="1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ea typeface="黑体" panose="02010609060101010101" pitchFamily="49" charset="-122"/>
              </a:rPr>
              <a:t>查询处理</a:t>
            </a:r>
          </a:p>
          <a:p>
            <a:pPr lvl="2" eaLnBrk="1" hangingPunct="1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黑体" panose="02010609060101010101" pitchFamily="49" charset="-122"/>
              </a:rPr>
              <a:t>s</a:t>
            </a:r>
            <a:r>
              <a:rPr lang="zh-CN" altLang="en-US" sz="2200" dirty="0">
                <a:ea typeface="黑体" panose="02010609060101010101" pitchFamily="49" charset="-122"/>
              </a:rPr>
              <a:t>可达</a:t>
            </a:r>
            <a:r>
              <a:rPr lang="en-US" altLang="zh-CN" sz="2200" dirty="0">
                <a:ea typeface="黑体" panose="02010609060101010101" pitchFamily="49" charset="-122"/>
              </a:rPr>
              <a:t>t </a:t>
            </a:r>
            <a:r>
              <a:rPr lang="en-US" altLang="zh-CN" sz="2200" dirty="0" err="1">
                <a:ea typeface="黑体" panose="02010609060101010101" pitchFamily="49" charset="-122"/>
              </a:rPr>
              <a:t>iff</a:t>
            </a:r>
            <a:r>
              <a:rPr lang="en-US" altLang="zh-CN" sz="2200" dirty="0">
                <a:ea typeface="黑体" panose="02010609060101010101" pitchFamily="49" charset="-122"/>
              </a:rPr>
              <a:t> </a:t>
            </a:r>
            <a:r>
              <a:rPr lang="en-US" altLang="zh-CN" sz="2200" dirty="0" err="1">
                <a:ea typeface="黑体" panose="02010609060101010101" pitchFamily="49" charset="-122"/>
              </a:rPr>
              <a:t>s.p</a:t>
            </a:r>
            <a:r>
              <a:rPr lang="en-US" altLang="zh-CN" sz="2200" baseline="-25000" dirty="0" err="1">
                <a:ea typeface="黑体" panose="02010609060101010101" pitchFamily="49" charset="-122"/>
              </a:rPr>
              <a:t>ij</a:t>
            </a:r>
            <a:r>
              <a:rPr lang="en-US" altLang="zh-CN" sz="2200" dirty="0">
                <a:ea typeface="黑体" panose="02010609060101010101" pitchFamily="49" charset="-122"/>
              </a:rPr>
              <a:t>&lt;t</a:t>
            </a:r>
            <a:r>
              <a:rPr lang="zh-CN" altLang="en-US" sz="2200" dirty="0">
                <a:ea typeface="黑体" panose="02010609060101010101" pitchFamily="49" charset="-122"/>
              </a:rPr>
              <a:t>的链内编码 </a:t>
            </a:r>
            <a:r>
              <a:rPr lang="en-US" altLang="zh-CN" sz="2200" dirty="0">
                <a:ea typeface="黑体" panose="02010609060101010101" pitchFamily="49" charset="-122"/>
              </a:rPr>
              <a:t>(t</a:t>
            </a:r>
            <a:r>
              <a:rPr lang="zh-CN" altLang="en-US" sz="2200" dirty="0">
                <a:ea typeface="黑体" panose="02010609060101010101" pitchFamily="49" charset="-122"/>
              </a:rPr>
              <a:t>在</a:t>
            </a:r>
            <a:r>
              <a:rPr lang="en-US" altLang="zh-CN" sz="2200" dirty="0">
                <a:ea typeface="黑体" panose="02010609060101010101" pitchFamily="49" charset="-122"/>
              </a:rPr>
              <a:t>j</a:t>
            </a:r>
            <a:r>
              <a:rPr lang="zh-CN" altLang="en-US" sz="2200" dirty="0">
                <a:ea typeface="黑体" panose="02010609060101010101" pitchFamily="49" charset="-122"/>
              </a:rPr>
              <a:t>链中</a:t>
            </a:r>
            <a:r>
              <a:rPr lang="en-US" altLang="zh-CN" sz="2200" dirty="0">
                <a:ea typeface="黑体" panose="02010609060101010101" pitchFamily="49" charset="-122"/>
              </a:rPr>
              <a:t>)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83973" name="Picture 2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968751"/>
            <a:ext cx="2913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659" name="Rectangle 283"/>
          <p:cNvSpPr>
            <a:spLocks noChangeArrowheads="1"/>
          </p:cNvSpPr>
          <p:nvPr/>
        </p:nvSpPr>
        <p:spPr bwMode="auto">
          <a:xfrm>
            <a:off x="5735638" y="4210050"/>
            <a:ext cx="39243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ahoma" panose="020B0604030504040204" pitchFamily="34" charset="0"/>
              </a:rPr>
              <a:t>结点</a:t>
            </a:r>
            <a:r>
              <a:rPr lang="en-US" altLang="zh-CN" dirty="0">
                <a:latin typeface="Tahoma" panose="020B0604030504040204" pitchFamily="34" charset="0"/>
              </a:rPr>
              <a:t>1</a:t>
            </a:r>
            <a:r>
              <a:rPr lang="zh-CN" altLang="en-US" dirty="0">
                <a:latin typeface="Tahoma" panose="020B0604030504040204" pitchFamily="34" charset="0"/>
              </a:rPr>
              <a:t>的编码：</a:t>
            </a:r>
            <a:r>
              <a:rPr lang="en-US" altLang="zh-CN" dirty="0">
                <a:latin typeface="Tahoma" panose="020B0604030504040204" pitchFamily="34" charset="0"/>
              </a:rPr>
              <a:t>{(1,1),(2,2),(3,1),(4,1)}</a:t>
            </a:r>
          </a:p>
          <a:p>
            <a:pPr eaLnBrk="1" hangingPunct="1"/>
            <a:r>
              <a:rPr lang="zh-CN" altLang="en-US" dirty="0">
                <a:latin typeface="Tahoma" panose="020B0604030504040204" pitchFamily="34" charset="0"/>
              </a:rPr>
              <a:t>结点</a:t>
            </a:r>
            <a:r>
              <a:rPr lang="en-US" altLang="zh-CN" dirty="0">
                <a:latin typeface="Tahoma" panose="020B0604030504040204" pitchFamily="34" charset="0"/>
              </a:rPr>
              <a:t>1</a:t>
            </a:r>
            <a:r>
              <a:rPr lang="zh-CN" altLang="en-US" dirty="0">
                <a:latin typeface="Tahoma" panose="020B0604030504040204" pitchFamily="34" charset="0"/>
              </a:rPr>
              <a:t>可达</a:t>
            </a:r>
            <a:r>
              <a:rPr lang="en-US" altLang="zh-CN" dirty="0">
                <a:latin typeface="Tahoma" panose="020B0604030504040204" pitchFamily="34" charset="0"/>
              </a:rPr>
              <a:t>12</a:t>
            </a:r>
            <a:r>
              <a:rPr lang="zh-CN" altLang="en-US" dirty="0">
                <a:latin typeface="Tahoma" panose="020B0604030504040204" pitchFamily="34" charset="0"/>
              </a:rPr>
              <a:t>：</a:t>
            </a:r>
          </a:p>
          <a:p>
            <a:pPr eaLnBrk="1" hangingPunct="1"/>
            <a:r>
              <a:rPr lang="en-US" altLang="zh-CN" dirty="0">
                <a:latin typeface="Tahoma" panose="020B0604030504040204" pitchFamily="34" charset="0"/>
              </a:rPr>
              <a:t>12</a:t>
            </a:r>
            <a:r>
              <a:rPr lang="zh-CN" altLang="en-US" dirty="0">
                <a:latin typeface="Tahoma" panose="020B0604030504040204" pitchFamily="34" charset="0"/>
              </a:rPr>
              <a:t>在第</a:t>
            </a:r>
            <a:r>
              <a:rPr lang="en-US" altLang="zh-CN" dirty="0">
                <a:latin typeface="Tahoma" panose="020B0604030504040204" pitchFamily="34" charset="0"/>
              </a:rPr>
              <a:t>4</a:t>
            </a:r>
            <a:r>
              <a:rPr lang="zh-CN" altLang="en-US" dirty="0">
                <a:latin typeface="Tahoma" panose="020B0604030504040204" pitchFamily="34" charset="0"/>
              </a:rPr>
              <a:t>链内的编码为</a:t>
            </a:r>
            <a:r>
              <a:rPr lang="en-US" altLang="zh-CN" dirty="0">
                <a:latin typeface="Tahoma" panose="020B0604030504040204" pitchFamily="34" charset="0"/>
              </a:rPr>
              <a:t>2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</a:p>
          <a:p>
            <a:pPr eaLnBrk="1" hangingPunct="1"/>
            <a:r>
              <a:rPr lang="zh-CN" altLang="en-US" dirty="0">
                <a:latin typeface="Tahoma" panose="020B0604030504040204" pitchFamily="34" charset="0"/>
              </a:rPr>
              <a:t>因为</a:t>
            </a:r>
            <a:r>
              <a:rPr lang="en-US" altLang="zh-CN" dirty="0">
                <a:latin typeface="Tahoma" panose="020B0604030504040204" pitchFamily="34" charset="0"/>
              </a:rPr>
              <a:t>1&lt;2, </a:t>
            </a:r>
            <a:r>
              <a:rPr lang="zh-CN" altLang="en-US" dirty="0">
                <a:latin typeface="Tahoma" panose="020B0604030504040204" pitchFamily="34" charset="0"/>
              </a:rPr>
              <a:t>故可达。</a:t>
            </a:r>
          </a:p>
          <a:p>
            <a:pPr eaLnBrk="1" hangingPunct="1"/>
            <a:endParaRPr lang="en-US" altLang="zh-CN" dirty="0">
              <a:latin typeface="Tahoma" panose="020B0604030504040204" pitchFamily="34" charset="0"/>
            </a:endParaRPr>
          </a:p>
          <a:p>
            <a:pPr eaLnBrk="1" hangingPunct="1"/>
            <a:endParaRPr lang="en-US" altLang="zh-CN" dirty="0">
              <a:latin typeface="Tahoma" panose="020B060403050404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7917F16-5DA2-4FFA-9242-DAEE2F34136A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可达查询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8D70276-B05F-4CD0-9F53-C4EE4D640DE5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300" dirty="0">
                <a:ea typeface="黑体" panose="02010609060101010101" pitchFamily="49" charset="-122"/>
              </a:rPr>
              <a:t>查询定义：给定一大图</a:t>
            </a:r>
            <a:r>
              <a:rPr lang="en-US" altLang="zh-CN" sz="2300" dirty="0">
                <a:ea typeface="黑体" panose="02010609060101010101" pitchFamily="49" charset="-122"/>
              </a:rPr>
              <a:t>G</a:t>
            </a:r>
            <a:r>
              <a:rPr lang="zh-CN" altLang="en-US" sz="2300" dirty="0">
                <a:ea typeface="黑体" panose="02010609060101010101" pitchFamily="49" charset="-122"/>
              </a:rPr>
              <a:t>和其两点</a:t>
            </a:r>
            <a:r>
              <a:rPr lang="en-US" altLang="zh-CN" sz="2300" dirty="0">
                <a:ea typeface="黑体" panose="02010609060101010101" pitchFamily="49" charset="-122"/>
              </a:rPr>
              <a:t>s</a:t>
            </a:r>
            <a:r>
              <a:rPr lang="zh-CN" altLang="en-US" sz="2300" dirty="0">
                <a:ea typeface="黑体" panose="02010609060101010101" pitchFamily="49" charset="-122"/>
              </a:rPr>
              <a:t>，</a:t>
            </a:r>
            <a:r>
              <a:rPr lang="en-US" altLang="zh-CN" sz="2300" dirty="0">
                <a:ea typeface="黑体" panose="02010609060101010101" pitchFamily="49" charset="-122"/>
              </a:rPr>
              <a:t>t</a:t>
            </a:r>
            <a:r>
              <a:rPr lang="zh-CN" altLang="en-US" sz="2300" dirty="0">
                <a:ea typeface="黑体" panose="02010609060101010101" pitchFamily="49" charset="-122"/>
              </a:rPr>
              <a:t>，求</a:t>
            </a:r>
            <a:r>
              <a:rPr lang="en-US" altLang="zh-CN" sz="2300" dirty="0">
                <a:ea typeface="黑体" panose="02010609060101010101" pitchFamily="49" charset="-122"/>
              </a:rPr>
              <a:t>s</a:t>
            </a:r>
            <a:r>
              <a:rPr lang="zh-CN" altLang="en-US" sz="2300" dirty="0">
                <a:ea typeface="黑体" panose="02010609060101010101" pitchFamily="49" charset="-122"/>
              </a:rPr>
              <a:t>和</a:t>
            </a:r>
            <a:r>
              <a:rPr lang="en-US" altLang="zh-CN" sz="2300" dirty="0">
                <a:ea typeface="黑体" panose="02010609060101010101" pitchFamily="49" charset="-122"/>
              </a:rPr>
              <a:t>t</a:t>
            </a:r>
            <a:r>
              <a:rPr lang="zh-CN" altLang="en-US" sz="2300" dirty="0">
                <a:ea typeface="黑体" panose="02010609060101010101" pitchFamily="49" charset="-122"/>
              </a:rPr>
              <a:t>之间的最短距离以及相应路径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300" dirty="0">
                <a:ea typeface="黑体" panose="02010609060101010101" pitchFamily="49" charset="-122"/>
              </a:rPr>
              <a:t>基于树分解方法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300" dirty="0">
                <a:ea typeface="黑体" panose="02010609060101010101" pitchFamily="49" charset="-122"/>
              </a:rPr>
              <a:t>索引的建立：对图</a:t>
            </a:r>
            <a:r>
              <a:rPr lang="en-US" altLang="zh-CN" sz="2300" dirty="0">
                <a:ea typeface="黑体" panose="02010609060101010101" pitchFamily="49" charset="-122"/>
              </a:rPr>
              <a:t>G</a:t>
            </a:r>
            <a:r>
              <a:rPr lang="zh-CN" altLang="en-US" sz="2300" dirty="0">
                <a:ea typeface="黑体" panose="02010609060101010101" pitchFamily="49" charset="-122"/>
              </a:rPr>
              <a:t>做</a:t>
            </a:r>
            <a:r>
              <a:rPr lang="en-US" altLang="zh-CN" sz="2300" dirty="0">
                <a:ea typeface="黑体" panose="02010609060101010101" pitchFamily="49" charset="-122"/>
              </a:rPr>
              <a:t>Tree Decomposition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300" dirty="0">
                <a:ea typeface="黑体" panose="02010609060101010101" pitchFamily="49" charset="-122"/>
              </a:rPr>
              <a:t>查询处理：自底向上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300" dirty="0">
                <a:ea typeface="黑体" panose="02010609060101010101" pitchFamily="49" charset="-122"/>
              </a:rPr>
              <a:t>确定</a:t>
            </a:r>
            <a:r>
              <a:rPr lang="en-US" altLang="zh-CN" sz="2300" dirty="0">
                <a:ea typeface="黑体" panose="02010609060101010101" pitchFamily="49" charset="-122"/>
              </a:rPr>
              <a:t>s</a:t>
            </a:r>
            <a:r>
              <a:rPr lang="zh-CN" altLang="en-US" sz="2300" dirty="0">
                <a:ea typeface="黑体" panose="02010609060101010101" pitchFamily="49" charset="-122"/>
              </a:rPr>
              <a:t>和</a:t>
            </a:r>
            <a:r>
              <a:rPr lang="en-US" altLang="zh-CN" sz="2300" dirty="0">
                <a:ea typeface="黑体" panose="02010609060101010101" pitchFamily="49" charset="-122"/>
              </a:rPr>
              <a:t>t</a:t>
            </a:r>
            <a:r>
              <a:rPr lang="zh-CN" altLang="en-US" sz="2300" dirty="0">
                <a:ea typeface="黑体" panose="02010609060101010101" pitchFamily="49" charset="-122"/>
              </a:rPr>
              <a:t>所在的最低</a:t>
            </a:r>
            <a:r>
              <a:rPr lang="en-US" altLang="zh-CN" sz="2300" dirty="0">
                <a:ea typeface="黑体" panose="02010609060101010101" pitchFamily="49" charset="-122"/>
              </a:rPr>
              <a:t>Tree node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2300" dirty="0">
                <a:ea typeface="黑体" panose="02010609060101010101" pitchFamily="49" charset="-122"/>
              </a:rPr>
              <a:t>在</a:t>
            </a:r>
            <a:r>
              <a:rPr lang="en-US" altLang="zh-CN" sz="2300" dirty="0">
                <a:ea typeface="黑体" panose="02010609060101010101" pitchFamily="49" charset="-122"/>
              </a:rPr>
              <a:t>Tree node</a:t>
            </a:r>
            <a:r>
              <a:rPr lang="zh-CN" altLang="en-US" sz="2300" dirty="0">
                <a:ea typeface="黑体" panose="02010609060101010101" pitchFamily="49" charset="-122"/>
              </a:rPr>
              <a:t>中求最短路径，直到路径相交到最小公共祖先</a:t>
            </a:r>
            <a:endParaRPr lang="en-US" altLang="zh-CN" sz="2300" dirty="0"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sz="2300" dirty="0"/>
          </a:p>
        </p:txBody>
      </p:sp>
      <p:pic>
        <p:nvPicPr>
          <p:cNvPr id="8602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3968750"/>
            <a:ext cx="194468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9" y="4000500"/>
            <a:ext cx="2339975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752850"/>
            <a:ext cx="318135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17" name="Rectangle 13"/>
          <p:cNvSpPr>
            <a:spLocks noChangeArrowheads="1"/>
          </p:cNvSpPr>
          <p:nvPr/>
        </p:nvSpPr>
        <p:spPr bwMode="auto">
          <a:xfrm>
            <a:off x="3071813" y="5697538"/>
            <a:ext cx="58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latin typeface="Tahoma" panose="020B0604030504040204" pitchFamily="34" charset="0"/>
              </a:rPr>
              <a:t>图</a:t>
            </a:r>
            <a:r>
              <a:rPr lang="en-US" altLang="zh-CN" sz="1800">
                <a:latin typeface="Tahoma" panose="020B0604030504040204" pitchFamily="34" charset="0"/>
              </a:rPr>
              <a:t>G</a:t>
            </a: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4764088" y="5697538"/>
            <a:ext cx="12747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Tahoma" panose="020B0604030504040204" pitchFamily="34" charset="0"/>
              </a:rPr>
              <a:t>G</a:t>
            </a:r>
            <a:r>
              <a:rPr lang="zh-CN" altLang="en-US" sz="1800">
                <a:latin typeface="Tahoma" panose="020B0604030504040204" pitchFamily="34" charset="0"/>
              </a:rPr>
              <a:t>的树分解</a:t>
            </a:r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7319964" y="5876926"/>
            <a:ext cx="2255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latin typeface="Tahoma" panose="020B0604030504040204" pitchFamily="34" charset="0"/>
              </a:rPr>
              <a:t>自底向上的查询处理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47F9754-931D-49E3-9143-898AC4EAFC3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最短路径查询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A5E5008-3BD3-4EC8-8BA6-6F6FAE4C69F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动机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关系数据库中存储了大量文本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关键字查询：非常复杂的</a:t>
            </a:r>
            <a:r>
              <a:rPr lang="en-US" altLang="zh-CN" dirty="0">
                <a:ea typeface="黑体" panose="02010609060101010101" pitchFamily="49" charset="-122"/>
              </a:rPr>
              <a:t>SQL</a:t>
            </a:r>
            <a:r>
              <a:rPr lang="zh-CN" altLang="en-US" dirty="0">
                <a:ea typeface="黑体" panose="02010609060101010101" pitchFamily="49" charset="-122"/>
              </a:rPr>
              <a:t>语句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ea typeface="黑体" panose="02010609060101010101" pitchFamily="49" charset="-122"/>
              </a:rPr>
              <a:t>查询处理代价极大</a:t>
            </a:r>
          </a:p>
        </p:txBody>
      </p:sp>
      <p:pic>
        <p:nvPicPr>
          <p:cNvPr id="88069" name="Picture 7" descr="http://www.dcm4che.org/confluence/download/attachments/496/sche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5291138"/>
            <a:ext cx="21859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2" descr="http://www.blogontravel.com/wp-content/uploads/2008/04/annoyed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4" y="2628900"/>
            <a:ext cx="1711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4" descr="http://www.my-computer-guy.com/Frustr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2636838"/>
            <a:ext cx="19462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2" name="Rectangle 12"/>
          <p:cNvSpPr>
            <a:spLocks noChangeArrowheads="1"/>
          </p:cNvSpPr>
          <p:nvPr/>
        </p:nvSpPr>
        <p:spPr bwMode="auto">
          <a:xfrm>
            <a:off x="4151313" y="4932363"/>
            <a:ext cx="23685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200" dirty="0">
                <a:latin typeface="Arial" panose="020B0604020202020204" pitchFamily="34" charset="0"/>
              </a:rPr>
              <a:t>select </a:t>
            </a:r>
            <a:r>
              <a:rPr kumimoji="0" lang="en-US" altLang="zh-CN" sz="1200" dirty="0" err="1">
                <a:latin typeface="Arial" panose="020B0604020202020204" pitchFamily="34" charset="0"/>
              </a:rPr>
              <a:t>paper.title</a:t>
            </a:r>
            <a:r>
              <a:rPr kumimoji="0" lang="en-US" altLang="zh-CN" sz="1200" dirty="0">
                <a:latin typeface="Arial" panose="020B0604020202020204" pitchFamily="34" charset="0"/>
              </a:rPr>
              <a:t> from conference c, paper p, author a1, author a2, write w1, write w2  where </a:t>
            </a:r>
            <a:r>
              <a:rPr kumimoji="0" lang="en-US" altLang="zh-CN" sz="1200" dirty="0" err="1">
                <a:latin typeface="Arial" panose="020B0604020202020204" pitchFamily="34" charset="0"/>
              </a:rPr>
              <a:t>c.cid</a:t>
            </a:r>
            <a:r>
              <a:rPr kumimoji="0" lang="en-US" altLang="zh-CN" sz="1200" dirty="0">
                <a:latin typeface="Arial" panose="020B0604020202020204" pitchFamily="34" charset="0"/>
              </a:rPr>
              <a:t> = </a:t>
            </a:r>
            <a:r>
              <a:rPr kumimoji="0" lang="en-US" altLang="zh-CN" sz="1200" dirty="0" err="1">
                <a:latin typeface="Arial" panose="020B0604020202020204" pitchFamily="34" charset="0"/>
              </a:rPr>
              <a:t>p.cid</a:t>
            </a:r>
            <a:r>
              <a:rPr kumimoji="0" lang="en-US" altLang="zh-CN" sz="1200" dirty="0">
                <a:latin typeface="Arial" panose="020B0604020202020204" pitchFamily="34" charset="0"/>
              </a:rPr>
              <a:t> AND </a:t>
            </a:r>
            <a:r>
              <a:rPr kumimoji="0" lang="en-US" altLang="zh-CN" sz="1200" dirty="0" err="1">
                <a:latin typeface="Arial" panose="020B0604020202020204" pitchFamily="34" charset="0"/>
              </a:rPr>
              <a:t>p.pid</a:t>
            </a:r>
            <a:r>
              <a:rPr kumimoji="0" lang="en-US" altLang="zh-CN" sz="1200" dirty="0">
                <a:latin typeface="Arial" panose="020B0604020202020204" pitchFamily="34" charset="0"/>
              </a:rPr>
              <a:t> = w1.pid AND </a:t>
            </a:r>
            <a:r>
              <a:rPr kumimoji="0" lang="en-US" altLang="zh-CN" sz="1200" dirty="0" err="1">
                <a:latin typeface="Arial" panose="020B0604020202020204" pitchFamily="34" charset="0"/>
              </a:rPr>
              <a:t>p.pid</a:t>
            </a:r>
            <a:r>
              <a:rPr kumimoji="0" lang="en-US" altLang="zh-CN" sz="1200" dirty="0">
                <a:latin typeface="Arial" panose="020B0604020202020204" pitchFamily="34" charset="0"/>
              </a:rPr>
              <a:t> = w2.pid AND w1.aid = a1.aid AND w2.aid = a2.aid AND  a1.name = “John” AND a2.name = “John” AND c.name = SIGMOD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9A18746-6E2D-40DB-9CA0-E6AF9A4A9E6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基于图的关键字查询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3F76F8DB-DBC4-4D59-A31F-0D7885294CBC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动机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关系数据库可根据主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外键关系用图表示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0117" name="AutoShape 8"/>
          <p:cNvSpPr>
            <a:spLocks noChangeArrowheads="1"/>
          </p:cNvSpPr>
          <p:nvPr/>
        </p:nvSpPr>
        <p:spPr bwMode="auto">
          <a:xfrm>
            <a:off x="2862263" y="2222500"/>
            <a:ext cx="1295400" cy="685800"/>
          </a:xfrm>
          <a:prstGeom prst="roundRect">
            <a:avLst>
              <a:gd name="adj" fmla="val 1203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TW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18" name="Text Box 9"/>
          <p:cNvSpPr txBox="1">
            <a:spLocks noChangeArrowheads="1"/>
          </p:cNvSpPr>
          <p:nvPr/>
        </p:nvSpPr>
        <p:spPr bwMode="auto">
          <a:xfrm>
            <a:off x="2786064" y="1917700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Author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19" name="Text Box 10"/>
          <p:cNvSpPr txBox="1">
            <a:spLocks noChangeArrowheads="1"/>
          </p:cNvSpPr>
          <p:nvPr/>
        </p:nvSpPr>
        <p:spPr bwMode="auto">
          <a:xfrm>
            <a:off x="2862264" y="2222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0" name="Line 11"/>
          <p:cNvSpPr>
            <a:spLocks noChangeShapeType="1"/>
          </p:cNvSpPr>
          <p:nvPr/>
        </p:nvSpPr>
        <p:spPr bwMode="auto">
          <a:xfrm>
            <a:off x="2862263" y="2451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21" name="Line 12"/>
          <p:cNvSpPr>
            <a:spLocks noChangeShapeType="1"/>
          </p:cNvSpPr>
          <p:nvPr/>
        </p:nvSpPr>
        <p:spPr bwMode="auto">
          <a:xfrm>
            <a:off x="3395663" y="22225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22" name="Text Box 13"/>
          <p:cNvSpPr txBox="1">
            <a:spLocks noChangeArrowheads="1"/>
          </p:cNvSpPr>
          <p:nvPr/>
        </p:nvSpPr>
        <p:spPr bwMode="auto">
          <a:xfrm>
            <a:off x="3395663" y="2222500"/>
            <a:ext cx="838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Name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3" name="Text Box 14"/>
          <p:cNvSpPr txBox="1">
            <a:spLocks noChangeArrowheads="1"/>
          </p:cNvSpPr>
          <p:nvPr/>
        </p:nvSpPr>
        <p:spPr bwMode="auto">
          <a:xfrm>
            <a:off x="2938463" y="2451100"/>
            <a:ext cx="438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4" name="Line 15"/>
          <p:cNvSpPr>
            <a:spLocks noChangeShapeType="1"/>
          </p:cNvSpPr>
          <p:nvPr/>
        </p:nvSpPr>
        <p:spPr bwMode="auto">
          <a:xfrm>
            <a:off x="2862263" y="26797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25" name="Text Box 16"/>
          <p:cNvSpPr txBox="1">
            <a:spLocks noChangeArrowheads="1"/>
          </p:cNvSpPr>
          <p:nvPr/>
        </p:nvSpPr>
        <p:spPr bwMode="auto">
          <a:xfrm>
            <a:off x="2938463" y="26797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6" name="Text Box 17"/>
          <p:cNvSpPr txBox="1">
            <a:spLocks noChangeArrowheads="1"/>
          </p:cNvSpPr>
          <p:nvPr/>
        </p:nvSpPr>
        <p:spPr bwMode="auto">
          <a:xfrm>
            <a:off x="3395664" y="24511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solidFill>
                  <a:schemeClr val="hlink"/>
                </a:solidFill>
                <a:latin typeface="Arial" panose="020B0604020202020204" pitchFamily="34" charset="0"/>
              </a:rPr>
              <a:t>Jim</a:t>
            </a:r>
            <a:endParaRPr kumimoji="0" lang="en-US" altLang="zh-TW" sz="1400">
              <a:solidFill>
                <a:schemeClr val="hlink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7" name="Text Box 18"/>
          <p:cNvSpPr txBox="1">
            <a:spLocks noChangeArrowheads="1"/>
          </p:cNvSpPr>
          <p:nvPr/>
        </p:nvSpPr>
        <p:spPr bwMode="auto">
          <a:xfrm>
            <a:off x="3395664" y="2679700"/>
            <a:ext cx="568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Kate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8" name="Text Box 19"/>
          <p:cNvSpPr txBox="1">
            <a:spLocks noChangeArrowheads="1"/>
          </p:cNvSpPr>
          <p:nvPr/>
        </p:nvSpPr>
        <p:spPr bwMode="auto">
          <a:xfrm>
            <a:off x="2786063" y="2908300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Cite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29" name="AutoShape 20"/>
          <p:cNvSpPr>
            <a:spLocks noChangeArrowheads="1"/>
          </p:cNvSpPr>
          <p:nvPr/>
        </p:nvSpPr>
        <p:spPr bwMode="auto">
          <a:xfrm>
            <a:off x="2862263" y="3213100"/>
            <a:ext cx="1295400" cy="914400"/>
          </a:xfrm>
          <a:prstGeom prst="roundRect">
            <a:avLst>
              <a:gd name="adj" fmla="val 1145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0" name="Text Box 21"/>
          <p:cNvSpPr txBox="1">
            <a:spLocks noChangeArrowheads="1"/>
          </p:cNvSpPr>
          <p:nvPr/>
        </p:nvSpPr>
        <p:spPr bwMode="auto">
          <a:xfrm>
            <a:off x="2862264" y="32131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1" name="Text Box 22"/>
          <p:cNvSpPr txBox="1">
            <a:spLocks noChangeArrowheads="1"/>
          </p:cNvSpPr>
          <p:nvPr/>
        </p:nvSpPr>
        <p:spPr bwMode="auto">
          <a:xfrm>
            <a:off x="3243264" y="3213100"/>
            <a:ext cx="53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PD1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2" name="Line 23"/>
          <p:cNvSpPr>
            <a:spLocks noChangeShapeType="1"/>
          </p:cNvSpPr>
          <p:nvPr/>
        </p:nvSpPr>
        <p:spPr bwMode="auto">
          <a:xfrm>
            <a:off x="2862263" y="34417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33" name="Line 24"/>
          <p:cNvSpPr>
            <a:spLocks noChangeShapeType="1"/>
          </p:cNvSpPr>
          <p:nvPr/>
        </p:nvSpPr>
        <p:spPr bwMode="auto">
          <a:xfrm>
            <a:off x="3243263" y="32131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34" name="Line 25"/>
          <p:cNvSpPr>
            <a:spLocks noChangeShapeType="1"/>
          </p:cNvSpPr>
          <p:nvPr/>
        </p:nvSpPr>
        <p:spPr bwMode="auto">
          <a:xfrm>
            <a:off x="3700463" y="32131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35" name="Text Box 26"/>
          <p:cNvSpPr txBox="1">
            <a:spLocks noChangeArrowheads="1"/>
          </p:cNvSpPr>
          <p:nvPr/>
        </p:nvSpPr>
        <p:spPr bwMode="auto">
          <a:xfrm>
            <a:off x="3700464" y="3213100"/>
            <a:ext cx="53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PD2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6" name="Text Box 27"/>
          <p:cNvSpPr txBox="1">
            <a:spLocks noChangeArrowheads="1"/>
          </p:cNvSpPr>
          <p:nvPr/>
        </p:nvSpPr>
        <p:spPr bwMode="auto">
          <a:xfrm>
            <a:off x="2862263" y="3441700"/>
            <a:ext cx="438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7" name="Line 28"/>
          <p:cNvSpPr>
            <a:spLocks noChangeShapeType="1"/>
          </p:cNvSpPr>
          <p:nvPr/>
        </p:nvSpPr>
        <p:spPr bwMode="auto">
          <a:xfrm>
            <a:off x="2862263" y="36703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38" name="Text Box 29"/>
          <p:cNvSpPr txBox="1">
            <a:spLocks noChangeArrowheads="1"/>
          </p:cNvSpPr>
          <p:nvPr/>
        </p:nvSpPr>
        <p:spPr bwMode="auto">
          <a:xfrm>
            <a:off x="2862263" y="3670300"/>
            <a:ext cx="438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39" name="Line 30"/>
          <p:cNvSpPr>
            <a:spLocks noChangeShapeType="1"/>
          </p:cNvSpPr>
          <p:nvPr/>
        </p:nvSpPr>
        <p:spPr bwMode="auto">
          <a:xfrm>
            <a:off x="2862263" y="38989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40" name="Text Box 31"/>
          <p:cNvSpPr txBox="1">
            <a:spLocks noChangeArrowheads="1"/>
          </p:cNvSpPr>
          <p:nvPr/>
        </p:nvSpPr>
        <p:spPr bwMode="auto">
          <a:xfrm>
            <a:off x="2862263" y="3898900"/>
            <a:ext cx="438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1" name="Text Box 32"/>
          <p:cNvSpPr txBox="1">
            <a:spLocks noChangeArrowheads="1"/>
          </p:cNvSpPr>
          <p:nvPr/>
        </p:nvSpPr>
        <p:spPr bwMode="auto">
          <a:xfrm>
            <a:off x="3243263" y="34417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2" name="Text Box 33"/>
          <p:cNvSpPr txBox="1">
            <a:spLocks noChangeArrowheads="1"/>
          </p:cNvSpPr>
          <p:nvPr/>
        </p:nvSpPr>
        <p:spPr bwMode="auto">
          <a:xfrm>
            <a:off x="3700463" y="38989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3" name="Text Box 34"/>
          <p:cNvSpPr txBox="1">
            <a:spLocks noChangeArrowheads="1"/>
          </p:cNvSpPr>
          <p:nvPr/>
        </p:nvSpPr>
        <p:spPr bwMode="auto">
          <a:xfrm>
            <a:off x="3243263" y="36703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4" name="Text Box 35"/>
          <p:cNvSpPr txBox="1">
            <a:spLocks noChangeArrowheads="1"/>
          </p:cNvSpPr>
          <p:nvPr/>
        </p:nvSpPr>
        <p:spPr bwMode="auto">
          <a:xfrm>
            <a:off x="3700463" y="36703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p4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5" name="Text Box 36"/>
          <p:cNvSpPr txBox="1">
            <a:spLocks noChangeArrowheads="1"/>
          </p:cNvSpPr>
          <p:nvPr/>
        </p:nvSpPr>
        <p:spPr bwMode="auto">
          <a:xfrm>
            <a:off x="3243263" y="38989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6" name="Text Box 37"/>
          <p:cNvSpPr txBox="1">
            <a:spLocks noChangeArrowheads="1"/>
          </p:cNvSpPr>
          <p:nvPr/>
        </p:nvSpPr>
        <p:spPr bwMode="auto">
          <a:xfrm>
            <a:off x="3700463" y="3441700"/>
            <a:ext cx="615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7" name="Text Box 38"/>
          <p:cNvSpPr txBox="1">
            <a:spLocks noChangeArrowheads="1"/>
          </p:cNvSpPr>
          <p:nvPr/>
        </p:nvSpPr>
        <p:spPr bwMode="auto">
          <a:xfrm>
            <a:off x="4310063" y="1917700"/>
            <a:ext cx="677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Paper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8" name="AutoShape 39"/>
          <p:cNvSpPr>
            <a:spLocks noChangeArrowheads="1"/>
          </p:cNvSpPr>
          <p:nvPr/>
        </p:nvSpPr>
        <p:spPr bwMode="auto">
          <a:xfrm>
            <a:off x="4310063" y="2222500"/>
            <a:ext cx="2057400" cy="1905000"/>
          </a:xfrm>
          <a:prstGeom prst="roundRect">
            <a:avLst>
              <a:gd name="adj" fmla="val 675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49" name="Line 40"/>
          <p:cNvSpPr>
            <a:spLocks noChangeShapeType="1"/>
          </p:cNvSpPr>
          <p:nvPr/>
        </p:nvSpPr>
        <p:spPr bwMode="auto">
          <a:xfrm>
            <a:off x="4310063" y="25273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50" name="Text Box 41"/>
          <p:cNvSpPr txBox="1">
            <a:spLocks noChangeArrowheads="1"/>
          </p:cNvSpPr>
          <p:nvPr/>
        </p:nvSpPr>
        <p:spPr bwMode="auto">
          <a:xfrm>
            <a:off x="4310064" y="2222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1" name="Line 42"/>
          <p:cNvSpPr>
            <a:spLocks noChangeShapeType="1"/>
          </p:cNvSpPr>
          <p:nvPr/>
        </p:nvSpPr>
        <p:spPr bwMode="auto">
          <a:xfrm>
            <a:off x="4691063" y="22225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52" name="Text Box 43"/>
          <p:cNvSpPr txBox="1">
            <a:spLocks noChangeArrowheads="1"/>
          </p:cNvSpPr>
          <p:nvPr/>
        </p:nvSpPr>
        <p:spPr bwMode="auto">
          <a:xfrm>
            <a:off x="5072063" y="22225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Title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3" name="Text Box 44"/>
          <p:cNvSpPr txBox="1">
            <a:spLocks noChangeArrowheads="1"/>
          </p:cNvSpPr>
          <p:nvPr/>
        </p:nvSpPr>
        <p:spPr bwMode="auto">
          <a:xfrm>
            <a:off x="4310064" y="25273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4" name="Line 45"/>
          <p:cNvSpPr>
            <a:spLocks noChangeShapeType="1"/>
          </p:cNvSpPr>
          <p:nvPr/>
        </p:nvSpPr>
        <p:spPr bwMode="auto">
          <a:xfrm>
            <a:off x="4310063" y="28321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55" name="Text Box 46"/>
          <p:cNvSpPr txBox="1">
            <a:spLocks noChangeArrowheads="1"/>
          </p:cNvSpPr>
          <p:nvPr/>
        </p:nvSpPr>
        <p:spPr bwMode="auto">
          <a:xfrm>
            <a:off x="4614863" y="2527300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solidFill>
                  <a:srgbClr val="3399FF"/>
                </a:solidFill>
                <a:latin typeface="Arial" panose="020B0604020202020204" pitchFamily="34" charset="0"/>
              </a:rPr>
              <a:t>Database</a:t>
            </a:r>
            <a:r>
              <a:rPr kumimoji="0" lang="en-US" altLang="zh-CN" sz="1400">
                <a:latin typeface="Arial" panose="020B0604020202020204" pitchFamily="34" charset="0"/>
              </a:rPr>
              <a:t> System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6" name="Text Box 47"/>
          <p:cNvSpPr txBox="1">
            <a:spLocks noChangeArrowheads="1"/>
          </p:cNvSpPr>
          <p:nvPr/>
        </p:nvSpPr>
        <p:spPr bwMode="auto">
          <a:xfrm>
            <a:off x="4310064" y="28321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7" name="Line 48"/>
          <p:cNvSpPr>
            <a:spLocks noChangeShapeType="1"/>
          </p:cNvSpPr>
          <p:nvPr/>
        </p:nvSpPr>
        <p:spPr bwMode="auto">
          <a:xfrm>
            <a:off x="4310063" y="31369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58" name="Text Box 49"/>
          <p:cNvSpPr txBox="1">
            <a:spLocks noChangeArrowheads="1"/>
          </p:cNvSpPr>
          <p:nvPr/>
        </p:nvSpPr>
        <p:spPr bwMode="auto">
          <a:xfrm>
            <a:off x="4614863" y="2832100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solidFill>
                  <a:srgbClr val="00CC00"/>
                </a:solidFill>
                <a:latin typeface="Arial" panose="020B0604020202020204" pitchFamily="34" charset="0"/>
              </a:rPr>
              <a:t>Algorithm</a:t>
            </a:r>
            <a:r>
              <a:rPr kumimoji="0" lang="en-US" altLang="zh-CN" sz="1400">
                <a:latin typeface="Arial" panose="020B0604020202020204" pitchFamily="34" charset="0"/>
              </a:rPr>
              <a:t> design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59" name="Text Box 50"/>
          <p:cNvSpPr txBox="1">
            <a:spLocks noChangeArrowheads="1"/>
          </p:cNvSpPr>
          <p:nvPr/>
        </p:nvSpPr>
        <p:spPr bwMode="auto">
          <a:xfrm>
            <a:off x="4310064" y="31369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0" name="Line 51"/>
          <p:cNvSpPr>
            <a:spLocks noChangeShapeType="1"/>
          </p:cNvSpPr>
          <p:nvPr/>
        </p:nvSpPr>
        <p:spPr bwMode="auto">
          <a:xfrm>
            <a:off x="4310063" y="34417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61" name="Text Box 52"/>
          <p:cNvSpPr txBox="1">
            <a:spLocks noChangeArrowheads="1"/>
          </p:cNvSpPr>
          <p:nvPr/>
        </p:nvSpPr>
        <p:spPr bwMode="auto">
          <a:xfrm>
            <a:off x="4614863" y="31369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solidFill>
                  <a:srgbClr val="00CC00"/>
                </a:solidFill>
                <a:latin typeface="Arial" panose="020B0604020202020204" pitchFamily="34" charset="0"/>
              </a:rPr>
              <a:t>Algorithm </a:t>
            </a:r>
            <a:r>
              <a:rPr kumimoji="0" lang="en-US" altLang="zh-CN" sz="1400">
                <a:latin typeface="Arial" panose="020B0604020202020204" pitchFamily="34" charset="0"/>
              </a:rPr>
              <a:t>Analysis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2" name="Text Box 53"/>
          <p:cNvSpPr txBox="1">
            <a:spLocks noChangeArrowheads="1"/>
          </p:cNvSpPr>
          <p:nvPr/>
        </p:nvSpPr>
        <p:spPr bwMode="auto">
          <a:xfrm>
            <a:off x="4310064" y="34417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P4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3" name="Line 54"/>
          <p:cNvSpPr>
            <a:spLocks noChangeShapeType="1"/>
          </p:cNvSpPr>
          <p:nvPr/>
        </p:nvSpPr>
        <p:spPr bwMode="auto">
          <a:xfrm>
            <a:off x="4310063" y="37465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64" name="Text Box 55"/>
          <p:cNvSpPr txBox="1">
            <a:spLocks noChangeArrowheads="1"/>
          </p:cNvSpPr>
          <p:nvPr/>
        </p:nvSpPr>
        <p:spPr bwMode="auto">
          <a:xfrm>
            <a:off x="4614863" y="34417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solidFill>
                  <a:srgbClr val="3399FF"/>
                </a:solidFill>
                <a:latin typeface="Arial" panose="020B0604020202020204" pitchFamily="34" charset="0"/>
              </a:rPr>
              <a:t>Database</a:t>
            </a:r>
            <a:r>
              <a:rPr kumimoji="0" lang="en-US" altLang="zh-CN" sz="1400">
                <a:latin typeface="Arial" panose="020B0604020202020204" pitchFamily="34" charset="0"/>
              </a:rPr>
              <a:t> Schema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5" name="Text Box 56"/>
          <p:cNvSpPr txBox="1">
            <a:spLocks noChangeArrowheads="1"/>
          </p:cNvSpPr>
          <p:nvPr/>
        </p:nvSpPr>
        <p:spPr bwMode="auto">
          <a:xfrm>
            <a:off x="4310064" y="3746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6" name="Text Box 57"/>
          <p:cNvSpPr txBox="1">
            <a:spLocks noChangeArrowheads="1"/>
          </p:cNvSpPr>
          <p:nvPr/>
        </p:nvSpPr>
        <p:spPr bwMode="auto">
          <a:xfrm>
            <a:off x="4614863" y="37465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Query Processing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7" name="Text Box 58"/>
          <p:cNvSpPr txBox="1">
            <a:spLocks noChangeArrowheads="1"/>
          </p:cNvSpPr>
          <p:nvPr/>
        </p:nvSpPr>
        <p:spPr bwMode="auto">
          <a:xfrm>
            <a:off x="6500813" y="19177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Write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8" name="AutoShape 59"/>
          <p:cNvSpPr>
            <a:spLocks noChangeArrowheads="1"/>
          </p:cNvSpPr>
          <p:nvPr/>
        </p:nvSpPr>
        <p:spPr bwMode="auto">
          <a:xfrm>
            <a:off x="6519863" y="2222500"/>
            <a:ext cx="1371600" cy="1905000"/>
          </a:xfrm>
          <a:prstGeom prst="roundRect">
            <a:avLst>
              <a:gd name="adj" fmla="val 740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69" name="Line 60"/>
          <p:cNvSpPr>
            <a:spLocks noChangeShapeType="1"/>
          </p:cNvSpPr>
          <p:nvPr/>
        </p:nvSpPr>
        <p:spPr bwMode="auto">
          <a:xfrm>
            <a:off x="6519863" y="25273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70" name="Text Box 61"/>
          <p:cNvSpPr txBox="1">
            <a:spLocks noChangeArrowheads="1"/>
          </p:cNvSpPr>
          <p:nvPr/>
        </p:nvSpPr>
        <p:spPr bwMode="auto">
          <a:xfrm>
            <a:off x="6519863" y="22225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71" name="Line 62"/>
          <p:cNvSpPr>
            <a:spLocks noChangeShapeType="1"/>
          </p:cNvSpPr>
          <p:nvPr/>
        </p:nvSpPr>
        <p:spPr bwMode="auto">
          <a:xfrm>
            <a:off x="6977063" y="22225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72" name="Text Box 63"/>
          <p:cNvSpPr txBox="1">
            <a:spLocks noChangeArrowheads="1"/>
          </p:cNvSpPr>
          <p:nvPr/>
        </p:nvSpPr>
        <p:spPr bwMode="auto">
          <a:xfrm>
            <a:off x="6519864" y="25273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73" name="Line 64"/>
          <p:cNvSpPr>
            <a:spLocks noChangeShapeType="1"/>
          </p:cNvSpPr>
          <p:nvPr/>
        </p:nvSpPr>
        <p:spPr bwMode="auto">
          <a:xfrm>
            <a:off x="6519863" y="28321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74" name="Text Box 65"/>
          <p:cNvSpPr txBox="1">
            <a:spLocks noChangeArrowheads="1"/>
          </p:cNvSpPr>
          <p:nvPr/>
        </p:nvSpPr>
        <p:spPr bwMode="auto">
          <a:xfrm>
            <a:off x="6519864" y="28321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75" name="Line 66"/>
          <p:cNvSpPr>
            <a:spLocks noChangeShapeType="1"/>
          </p:cNvSpPr>
          <p:nvPr/>
        </p:nvSpPr>
        <p:spPr bwMode="auto">
          <a:xfrm>
            <a:off x="6519863" y="31369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76" name="Text Box 67"/>
          <p:cNvSpPr txBox="1">
            <a:spLocks noChangeArrowheads="1"/>
          </p:cNvSpPr>
          <p:nvPr/>
        </p:nvSpPr>
        <p:spPr bwMode="auto">
          <a:xfrm>
            <a:off x="6519864" y="31369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77" name="Line 68"/>
          <p:cNvSpPr>
            <a:spLocks noChangeShapeType="1"/>
          </p:cNvSpPr>
          <p:nvPr/>
        </p:nvSpPr>
        <p:spPr bwMode="auto">
          <a:xfrm>
            <a:off x="6519863" y="34417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78" name="Text Box 69"/>
          <p:cNvSpPr txBox="1">
            <a:spLocks noChangeArrowheads="1"/>
          </p:cNvSpPr>
          <p:nvPr/>
        </p:nvSpPr>
        <p:spPr bwMode="auto">
          <a:xfrm>
            <a:off x="6519864" y="34417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w4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79" name="Line 70"/>
          <p:cNvSpPr>
            <a:spLocks noChangeShapeType="1"/>
          </p:cNvSpPr>
          <p:nvPr/>
        </p:nvSpPr>
        <p:spPr bwMode="auto">
          <a:xfrm>
            <a:off x="6519863" y="37465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80" name="Text Box 71"/>
          <p:cNvSpPr txBox="1">
            <a:spLocks noChangeArrowheads="1"/>
          </p:cNvSpPr>
          <p:nvPr/>
        </p:nvSpPr>
        <p:spPr bwMode="auto">
          <a:xfrm>
            <a:off x="6519864" y="3746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1" name="Text Box 72"/>
          <p:cNvSpPr txBox="1">
            <a:spLocks noChangeArrowheads="1"/>
          </p:cNvSpPr>
          <p:nvPr/>
        </p:nvSpPr>
        <p:spPr bwMode="auto">
          <a:xfrm>
            <a:off x="6977063" y="22225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2" name="Text Box 73"/>
          <p:cNvSpPr txBox="1">
            <a:spLocks noChangeArrowheads="1"/>
          </p:cNvSpPr>
          <p:nvPr/>
        </p:nvSpPr>
        <p:spPr bwMode="auto">
          <a:xfrm>
            <a:off x="7358063" y="22225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PID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3" name="Line 74"/>
          <p:cNvSpPr>
            <a:spLocks noChangeShapeType="1"/>
          </p:cNvSpPr>
          <p:nvPr/>
        </p:nvSpPr>
        <p:spPr bwMode="auto">
          <a:xfrm>
            <a:off x="7434263" y="22225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84" name="Text Box 75"/>
          <p:cNvSpPr txBox="1">
            <a:spLocks noChangeArrowheads="1"/>
          </p:cNvSpPr>
          <p:nvPr/>
        </p:nvSpPr>
        <p:spPr bwMode="auto">
          <a:xfrm>
            <a:off x="6977063" y="25273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5" name="Text Box 76"/>
          <p:cNvSpPr txBox="1">
            <a:spLocks noChangeArrowheads="1"/>
          </p:cNvSpPr>
          <p:nvPr/>
        </p:nvSpPr>
        <p:spPr bwMode="auto">
          <a:xfrm>
            <a:off x="7434263" y="25273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6" name="Text Box 77"/>
          <p:cNvSpPr txBox="1">
            <a:spLocks noChangeArrowheads="1"/>
          </p:cNvSpPr>
          <p:nvPr/>
        </p:nvSpPr>
        <p:spPr bwMode="auto">
          <a:xfrm>
            <a:off x="6977063" y="28321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7" name="Text Box 78"/>
          <p:cNvSpPr txBox="1">
            <a:spLocks noChangeArrowheads="1"/>
          </p:cNvSpPr>
          <p:nvPr/>
        </p:nvSpPr>
        <p:spPr bwMode="auto">
          <a:xfrm>
            <a:off x="7434263" y="28321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8" name="Text Box 79"/>
          <p:cNvSpPr txBox="1">
            <a:spLocks noChangeArrowheads="1"/>
          </p:cNvSpPr>
          <p:nvPr/>
        </p:nvSpPr>
        <p:spPr bwMode="auto">
          <a:xfrm>
            <a:off x="6977063" y="31369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89" name="Text Box 80"/>
          <p:cNvSpPr txBox="1">
            <a:spLocks noChangeArrowheads="1"/>
          </p:cNvSpPr>
          <p:nvPr/>
        </p:nvSpPr>
        <p:spPr bwMode="auto">
          <a:xfrm>
            <a:off x="7434263" y="31369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0" name="Text Box 81"/>
          <p:cNvSpPr txBox="1">
            <a:spLocks noChangeArrowheads="1"/>
          </p:cNvSpPr>
          <p:nvPr/>
        </p:nvSpPr>
        <p:spPr bwMode="auto">
          <a:xfrm>
            <a:off x="6977063" y="34417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1" name="Text Box 82"/>
          <p:cNvSpPr txBox="1">
            <a:spLocks noChangeArrowheads="1"/>
          </p:cNvSpPr>
          <p:nvPr/>
        </p:nvSpPr>
        <p:spPr bwMode="auto">
          <a:xfrm>
            <a:off x="7434263" y="34417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2" name="Text Box 83"/>
          <p:cNvSpPr txBox="1">
            <a:spLocks noChangeArrowheads="1"/>
          </p:cNvSpPr>
          <p:nvPr/>
        </p:nvSpPr>
        <p:spPr bwMode="auto">
          <a:xfrm>
            <a:off x="6977064" y="3746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3" name="Text Box 84"/>
          <p:cNvSpPr txBox="1">
            <a:spLocks noChangeArrowheads="1"/>
          </p:cNvSpPr>
          <p:nvPr/>
        </p:nvSpPr>
        <p:spPr bwMode="auto">
          <a:xfrm>
            <a:off x="7434264" y="3746500"/>
            <a:ext cx="490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4" name="Text Box 86"/>
          <p:cNvSpPr txBox="1">
            <a:spLocks noChangeArrowheads="1"/>
          </p:cNvSpPr>
          <p:nvPr/>
        </p:nvSpPr>
        <p:spPr bwMode="auto">
          <a:xfrm>
            <a:off x="5376863" y="44323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5" name="Text Box 87"/>
          <p:cNvSpPr txBox="1">
            <a:spLocks noChangeArrowheads="1"/>
          </p:cNvSpPr>
          <p:nvPr/>
        </p:nvSpPr>
        <p:spPr bwMode="auto">
          <a:xfrm>
            <a:off x="3319463" y="50419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6" name="Text Box 88"/>
          <p:cNvSpPr txBox="1">
            <a:spLocks noChangeArrowheads="1"/>
          </p:cNvSpPr>
          <p:nvPr/>
        </p:nvSpPr>
        <p:spPr bwMode="auto">
          <a:xfrm>
            <a:off x="3319463" y="55753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7" name="Text Box 89"/>
          <p:cNvSpPr txBox="1">
            <a:spLocks noChangeArrowheads="1"/>
          </p:cNvSpPr>
          <p:nvPr/>
        </p:nvSpPr>
        <p:spPr bwMode="auto">
          <a:xfrm>
            <a:off x="4310063" y="61849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8" name="Text Box 90"/>
          <p:cNvSpPr txBox="1">
            <a:spLocks noChangeArrowheads="1"/>
          </p:cNvSpPr>
          <p:nvPr/>
        </p:nvSpPr>
        <p:spPr bwMode="auto">
          <a:xfrm>
            <a:off x="4310063" y="55753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199" name="Text Box 91"/>
          <p:cNvSpPr txBox="1">
            <a:spLocks noChangeArrowheads="1"/>
          </p:cNvSpPr>
          <p:nvPr/>
        </p:nvSpPr>
        <p:spPr bwMode="auto">
          <a:xfrm>
            <a:off x="5376863" y="55753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0" name="Text Box 92"/>
          <p:cNvSpPr txBox="1">
            <a:spLocks noChangeArrowheads="1"/>
          </p:cNvSpPr>
          <p:nvPr/>
        </p:nvSpPr>
        <p:spPr bwMode="auto">
          <a:xfrm>
            <a:off x="6367463" y="55753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w4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1" name="Text Box 93"/>
          <p:cNvSpPr txBox="1">
            <a:spLocks noChangeArrowheads="1"/>
          </p:cNvSpPr>
          <p:nvPr/>
        </p:nvSpPr>
        <p:spPr bwMode="auto">
          <a:xfrm>
            <a:off x="7434263" y="55753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w5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2" name="Text Box 94"/>
          <p:cNvSpPr txBox="1">
            <a:spLocks noChangeArrowheads="1"/>
          </p:cNvSpPr>
          <p:nvPr/>
        </p:nvSpPr>
        <p:spPr bwMode="auto">
          <a:xfrm>
            <a:off x="6367463" y="61849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a2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3" name="Text Box 95"/>
          <p:cNvSpPr txBox="1">
            <a:spLocks noChangeArrowheads="1"/>
          </p:cNvSpPr>
          <p:nvPr/>
        </p:nvSpPr>
        <p:spPr bwMode="auto">
          <a:xfrm>
            <a:off x="4310063" y="50419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4" name="Text Box 96"/>
          <p:cNvSpPr txBox="1">
            <a:spLocks noChangeArrowheads="1"/>
          </p:cNvSpPr>
          <p:nvPr/>
        </p:nvSpPr>
        <p:spPr bwMode="auto">
          <a:xfrm>
            <a:off x="5376863" y="50419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p4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5" name="Text Box 97"/>
          <p:cNvSpPr txBox="1">
            <a:spLocks noChangeArrowheads="1"/>
          </p:cNvSpPr>
          <p:nvPr/>
        </p:nvSpPr>
        <p:spPr bwMode="auto">
          <a:xfrm>
            <a:off x="6367463" y="50419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6" name="Text Box 98"/>
          <p:cNvSpPr txBox="1">
            <a:spLocks noChangeArrowheads="1"/>
          </p:cNvSpPr>
          <p:nvPr/>
        </p:nvSpPr>
        <p:spPr bwMode="auto">
          <a:xfrm>
            <a:off x="7434263" y="50419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p3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7" name="Text Box 99"/>
          <p:cNvSpPr txBox="1">
            <a:spLocks noChangeArrowheads="1"/>
          </p:cNvSpPr>
          <p:nvPr/>
        </p:nvSpPr>
        <p:spPr bwMode="auto">
          <a:xfrm>
            <a:off x="6367463" y="44323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c1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08" name="Line 100"/>
          <p:cNvSpPr>
            <a:spLocks noChangeShapeType="1"/>
          </p:cNvSpPr>
          <p:nvPr/>
        </p:nvSpPr>
        <p:spPr bwMode="auto">
          <a:xfrm flipH="1" flipV="1">
            <a:off x="3243263" y="57277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09" name="Line 101"/>
          <p:cNvSpPr>
            <a:spLocks noChangeShapeType="1"/>
          </p:cNvSpPr>
          <p:nvPr/>
        </p:nvSpPr>
        <p:spPr bwMode="auto">
          <a:xfrm flipV="1">
            <a:off x="3243263" y="51943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0" name="Line 102"/>
          <p:cNvSpPr>
            <a:spLocks noChangeShapeType="1"/>
          </p:cNvSpPr>
          <p:nvPr/>
        </p:nvSpPr>
        <p:spPr bwMode="auto">
          <a:xfrm flipV="1">
            <a:off x="4233863" y="58039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1" name="Line 103"/>
          <p:cNvSpPr>
            <a:spLocks noChangeShapeType="1"/>
          </p:cNvSpPr>
          <p:nvPr/>
        </p:nvSpPr>
        <p:spPr bwMode="auto">
          <a:xfrm flipV="1">
            <a:off x="4233863" y="52705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2" name="Line 104"/>
          <p:cNvSpPr>
            <a:spLocks noChangeShapeType="1"/>
          </p:cNvSpPr>
          <p:nvPr/>
        </p:nvSpPr>
        <p:spPr bwMode="auto">
          <a:xfrm flipV="1">
            <a:off x="4233863" y="57277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3" name="Line 105"/>
          <p:cNvSpPr>
            <a:spLocks noChangeShapeType="1"/>
          </p:cNvSpPr>
          <p:nvPr/>
        </p:nvSpPr>
        <p:spPr bwMode="auto">
          <a:xfrm flipV="1">
            <a:off x="5300663" y="51943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4" name="Line 106"/>
          <p:cNvSpPr>
            <a:spLocks noChangeShapeType="1"/>
          </p:cNvSpPr>
          <p:nvPr/>
        </p:nvSpPr>
        <p:spPr bwMode="auto">
          <a:xfrm flipV="1">
            <a:off x="6291263" y="58039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5" name="Line 107"/>
          <p:cNvSpPr>
            <a:spLocks noChangeShapeType="1"/>
          </p:cNvSpPr>
          <p:nvPr/>
        </p:nvSpPr>
        <p:spPr bwMode="auto">
          <a:xfrm flipV="1">
            <a:off x="6291263" y="52705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6" name="Line 108"/>
          <p:cNvSpPr>
            <a:spLocks noChangeShapeType="1"/>
          </p:cNvSpPr>
          <p:nvPr/>
        </p:nvSpPr>
        <p:spPr bwMode="auto">
          <a:xfrm flipV="1">
            <a:off x="6291263" y="57277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7" name="Line 109"/>
          <p:cNvSpPr>
            <a:spLocks noChangeShapeType="1"/>
          </p:cNvSpPr>
          <p:nvPr/>
        </p:nvSpPr>
        <p:spPr bwMode="auto">
          <a:xfrm flipV="1">
            <a:off x="3243263" y="45847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8" name="Line 110"/>
          <p:cNvSpPr>
            <a:spLocks noChangeShapeType="1"/>
          </p:cNvSpPr>
          <p:nvPr/>
        </p:nvSpPr>
        <p:spPr bwMode="auto">
          <a:xfrm>
            <a:off x="4233863" y="45847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19" name="Line 111"/>
          <p:cNvSpPr>
            <a:spLocks noChangeShapeType="1"/>
          </p:cNvSpPr>
          <p:nvPr/>
        </p:nvSpPr>
        <p:spPr bwMode="auto">
          <a:xfrm flipV="1">
            <a:off x="3243263" y="4584700"/>
            <a:ext cx="2057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20" name="Line 112"/>
          <p:cNvSpPr>
            <a:spLocks noChangeShapeType="1"/>
          </p:cNvSpPr>
          <p:nvPr/>
        </p:nvSpPr>
        <p:spPr bwMode="auto">
          <a:xfrm>
            <a:off x="5300663" y="4584700"/>
            <a:ext cx="2057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21" name="Line 113"/>
          <p:cNvSpPr>
            <a:spLocks noChangeShapeType="1"/>
          </p:cNvSpPr>
          <p:nvPr/>
        </p:nvSpPr>
        <p:spPr bwMode="auto">
          <a:xfrm flipV="1">
            <a:off x="6291263" y="45847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22" name="Line 114"/>
          <p:cNvSpPr>
            <a:spLocks noChangeShapeType="1"/>
          </p:cNvSpPr>
          <p:nvPr/>
        </p:nvSpPr>
        <p:spPr bwMode="auto">
          <a:xfrm>
            <a:off x="6291263" y="45847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23" name="Text Box 115"/>
          <p:cNvSpPr txBox="1">
            <a:spLocks noChangeArrowheads="1"/>
          </p:cNvSpPr>
          <p:nvPr/>
        </p:nvSpPr>
        <p:spPr bwMode="auto">
          <a:xfrm>
            <a:off x="4310063" y="44323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>
                <a:latin typeface="Arial" panose="020B0604020202020204" pitchFamily="34" charset="0"/>
              </a:rPr>
              <a:t>c2</a:t>
            </a:r>
            <a:endParaRPr kumimoji="0" lang="en-US" altLang="zh-TW" sz="1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4" name="Oval 116"/>
          <p:cNvSpPr>
            <a:spLocks noChangeArrowheads="1"/>
          </p:cNvSpPr>
          <p:nvPr/>
        </p:nvSpPr>
        <p:spPr bwMode="auto">
          <a:xfrm>
            <a:off x="4157663" y="626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TW" altLang="zh-TW">
              <a:solidFill>
                <a:srgbClr val="FF33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5" name="Oval 117"/>
          <p:cNvSpPr>
            <a:spLocks noChangeArrowheads="1"/>
          </p:cNvSpPr>
          <p:nvPr/>
        </p:nvSpPr>
        <p:spPr bwMode="auto">
          <a:xfrm>
            <a:off x="4157663" y="4508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6" name="Oval 118"/>
          <p:cNvSpPr>
            <a:spLocks noChangeArrowheads="1"/>
          </p:cNvSpPr>
          <p:nvPr/>
        </p:nvSpPr>
        <p:spPr bwMode="auto">
          <a:xfrm>
            <a:off x="5224463" y="4508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7" name="Oval 119"/>
          <p:cNvSpPr>
            <a:spLocks noChangeArrowheads="1"/>
          </p:cNvSpPr>
          <p:nvPr/>
        </p:nvSpPr>
        <p:spPr bwMode="auto">
          <a:xfrm>
            <a:off x="6215063" y="4508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8" name="Oval 120"/>
          <p:cNvSpPr>
            <a:spLocks noChangeArrowheads="1"/>
          </p:cNvSpPr>
          <p:nvPr/>
        </p:nvSpPr>
        <p:spPr bwMode="auto">
          <a:xfrm>
            <a:off x="3167063" y="51181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29" name="Oval 121"/>
          <p:cNvSpPr>
            <a:spLocks noChangeArrowheads="1"/>
          </p:cNvSpPr>
          <p:nvPr/>
        </p:nvSpPr>
        <p:spPr bwMode="auto">
          <a:xfrm>
            <a:off x="4157663" y="51181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0" name="Oval 122"/>
          <p:cNvSpPr>
            <a:spLocks noChangeArrowheads="1"/>
          </p:cNvSpPr>
          <p:nvPr/>
        </p:nvSpPr>
        <p:spPr bwMode="auto">
          <a:xfrm>
            <a:off x="5224463" y="5118100"/>
            <a:ext cx="152400" cy="15240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1" name="Oval 123"/>
          <p:cNvSpPr>
            <a:spLocks noChangeArrowheads="1"/>
          </p:cNvSpPr>
          <p:nvPr/>
        </p:nvSpPr>
        <p:spPr bwMode="auto">
          <a:xfrm>
            <a:off x="6215063" y="5118100"/>
            <a:ext cx="152400" cy="15240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2" name="Line 124"/>
          <p:cNvSpPr>
            <a:spLocks noChangeShapeType="1"/>
          </p:cNvSpPr>
          <p:nvPr/>
        </p:nvSpPr>
        <p:spPr bwMode="auto">
          <a:xfrm flipV="1">
            <a:off x="7358063" y="51943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233" name="Oval 125"/>
          <p:cNvSpPr>
            <a:spLocks noChangeArrowheads="1"/>
          </p:cNvSpPr>
          <p:nvPr/>
        </p:nvSpPr>
        <p:spPr bwMode="auto">
          <a:xfrm>
            <a:off x="7281863" y="51181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4" name="Oval 126"/>
          <p:cNvSpPr>
            <a:spLocks noChangeArrowheads="1"/>
          </p:cNvSpPr>
          <p:nvPr/>
        </p:nvSpPr>
        <p:spPr bwMode="auto">
          <a:xfrm>
            <a:off x="3167063" y="5651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5" name="Oval 127"/>
          <p:cNvSpPr>
            <a:spLocks noChangeArrowheads="1"/>
          </p:cNvSpPr>
          <p:nvPr/>
        </p:nvSpPr>
        <p:spPr bwMode="auto">
          <a:xfrm>
            <a:off x="4157663" y="5651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6" name="Oval 128"/>
          <p:cNvSpPr>
            <a:spLocks noChangeArrowheads="1"/>
          </p:cNvSpPr>
          <p:nvPr/>
        </p:nvSpPr>
        <p:spPr bwMode="auto">
          <a:xfrm>
            <a:off x="5224463" y="5651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7" name="Oval 129"/>
          <p:cNvSpPr>
            <a:spLocks noChangeArrowheads="1"/>
          </p:cNvSpPr>
          <p:nvPr/>
        </p:nvSpPr>
        <p:spPr bwMode="auto">
          <a:xfrm>
            <a:off x="6215063" y="5651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8" name="Oval 130"/>
          <p:cNvSpPr>
            <a:spLocks noChangeArrowheads="1"/>
          </p:cNvSpPr>
          <p:nvPr/>
        </p:nvSpPr>
        <p:spPr bwMode="auto">
          <a:xfrm>
            <a:off x="7281863" y="56515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90239" name="Oval 131"/>
          <p:cNvSpPr>
            <a:spLocks noChangeArrowheads="1"/>
          </p:cNvSpPr>
          <p:nvPr/>
        </p:nvSpPr>
        <p:spPr bwMode="auto">
          <a:xfrm>
            <a:off x="6215063" y="62611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TW" altLang="en-US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129" name="标题 1">
            <a:extLst>
              <a:ext uri="{FF2B5EF4-FFF2-40B4-BE49-F238E27FC236}">
                <a16:creationId xmlns:a16="http://schemas.microsoft.com/office/drawing/2014/main" id="{D4842F97-FD48-41A4-AFAB-B99659B7EAD9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基于图的关键字查询</a:t>
            </a:r>
          </a:p>
        </p:txBody>
      </p:sp>
      <p:sp>
        <p:nvSpPr>
          <p:cNvPr id="130" name="灯片编号占位符 5">
            <a:extLst>
              <a:ext uri="{FF2B5EF4-FFF2-40B4-BE49-F238E27FC236}">
                <a16:creationId xmlns:a16="http://schemas.microsoft.com/office/drawing/2014/main" id="{6B7D064C-E3CF-471C-B147-3F2896AFBAC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查询定义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结果树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叶子节点包含所有查询关键字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的分数：是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权值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所有边权值之和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的一个函数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返回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Top-k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个分数最大的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ahoma" panose="020B0604030504040204" pitchFamily="34" charset="0"/>
                <a:ea typeface="黑体" panose="02010609060101010101" pitchFamily="49" charset="-122"/>
              </a:rPr>
              <a:t>反向搜索算法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在图中找到匹配关键字的结点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从每个结点做单源最短路径迭代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直到每个结点的迭代汇聚一共同结点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r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根结点）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ahoma" panose="020B0604030504040204" pitchFamily="34" charset="0"/>
                <a:ea typeface="黑体" panose="02010609060101010101" pitchFamily="49" charset="-122"/>
              </a:rPr>
              <a:t>双向搜索算法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反向搜索的空间过大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首先探测可能的根节点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探测结点和关键字结点同时做最短路径迭代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42D0174-4E48-4D9A-86B9-393C4014453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基于图的关键字查询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CDF767E-1174-411D-ADB7-13086F2E750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基于动态规划的搜索算法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1" y="1592263"/>
            <a:ext cx="8658225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D9280C9-BE6D-4226-8503-5F424E7768CC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基于图的关键字查询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1C6FAB60-A4F7-4FD2-828A-BE24856354D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组合 63"/>
          <p:cNvGrpSpPr>
            <a:grpSpLocks/>
          </p:cNvGrpSpPr>
          <p:nvPr/>
        </p:nvGrpSpPr>
        <p:grpSpPr bwMode="auto">
          <a:xfrm>
            <a:off x="3151188" y="3055938"/>
            <a:ext cx="5943600" cy="1066800"/>
            <a:chOff x="1752601" y="2209798"/>
            <a:chExt cx="6934200" cy="1066110"/>
          </a:xfrm>
        </p:grpSpPr>
        <p:sp>
          <p:nvSpPr>
            <p:cNvPr id="64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9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集中式的图数据管理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5" name="组合 66"/>
          <p:cNvGrpSpPr>
            <a:grpSpLocks/>
          </p:cNvGrpSpPr>
          <p:nvPr/>
        </p:nvGrpSpPr>
        <p:grpSpPr bwMode="auto">
          <a:xfrm>
            <a:off x="3143250" y="4113213"/>
            <a:ext cx="5943600" cy="1066800"/>
            <a:chOff x="1752601" y="2209798"/>
            <a:chExt cx="6934200" cy="1066110"/>
          </a:xfrm>
        </p:grpSpPr>
        <p:sp>
          <p:nvSpPr>
            <p:cNvPr id="67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7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分布式的图数据管理 </a:t>
              </a:r>
            </a:p>
            <a:p>
              <a:pPr eaLnBrk="1" hangingPunct="1"/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6" name="组合 69"/>
          <p:cNvGrpSpPr>
            <a:grpSpLocks/>
          </p:cNvGrpSpPr>
          <p:nvPr/>
        </p:nvGrpSpPr>
        <p:grpSpPr bwMode="auto">
          <a:xfrm>
            <a:off x="3151188" y="5189538"/>
            <a:ext cx="5943600" cy="1066800"/>
            <a:chOff x="1752601" y="2209798"/>
            <a:chExt cx="6934200" cy="1066110"/>
          </a:xfrm>
        </p:grpSpPr>
        <p:sp>
          <p:nvSpPr>
            <p:cNvPr id="70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5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Neo4j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/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7" name="组合 62"/>
          <p:cNvGrpSpPr>
            <a:grpSpLocks/>
          </p:cNvGrpSpPr>
          <p:nvPr/>
        </p:nvGrpSpPr>
        <p:grpSpPr bwMode="auto">
          <a:xfrm>
            <a:off x="3151188" y="1989138"/>
            <a:ext cx="5943600" cy="1066800"/>
            <a:chOff x="1752601" y="2209800"/>
            <a:chExt cx="6934200" cy="1066111"/>
          </a:xfrm>
        </p:grpSpPr>
        <p:sp>
          <p:nvSpPr>
            <p:cNvPr id="73" name="AutoShape 4"/>
            <p:cNvSpPr>
              <a:spLocks noChangeArrowheads="1"/>
            </p:cNvSpPr>
            <p:nvPr/>
          </p:nvSpPr>
          <p:spPr bwMode="gray">
            <a:xfrm>
              <a:off x="1752601" y="2209800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3" name="Text Box 9"/>
            <p:cNvSpPr txBox="1">
              <a:spLocks noChangeArrowheads="1"/>
            </p:cNvSpPr>
            <p:nvPr/>
          </p:nvSpPr>
          <p:spPr bwMode="gray">
            <a:xfrm>
              <a:off x="2513807" y="2209800"/>
              <a:ext cx="5700713" cy="106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研究背景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8" name="组合 5"/>
          <p:cNvGrpSpPr>
            <a:grpSpLocks/>
          </p:cNvGrpSpPr>
          <p:nvPr/>
        </p:nvGrpSpPr>
        <p:grpSpPr bwMode="auto">
          <a:xfrm rot="-5400000">
            <a:off x="941388" y="3817938"/>
            <a:ext cx="4572000" cy="152400"/>
            <a:chOff x="0" y="3259138"/>
            <a:chExt cx="9144000" cy="195262"/>
          </a:xfrm>
        </p:grpSpPr>
        <p:sp>
          <p:nvSpPr>
            <p:cNvPr id="76" name="Rectangle 3"/>
            <p:cNvSpPr>
              <a:spLocks noChangeArrowheads="1"/>
            </p:cNvSpPr>
            <p:nvPr/>
          </p:nvSpPr>
          <p:spPr bwMode="gray">
            <a:xfrm>
              <a:off x="0" y="3259138"/>
              <a:ext cx="9144000" cy="5491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Rectangle 4"/>
            <p:cNvSpPr>
              <a:spLocks noChangeArrowheads="1"/>
            </p:cNvSpPr>
            <p:nvPr/>
          </p:nvSpPr>
          <p:spPr bwMode="gray">
            <a:xfrm>
              <a:off x="1" y="3312022"/>
              <a:ext cx="9144000" cy="142379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5239" name="Group 65"/>
          <p:cNvGrpSpPr>
            <a:grpSpLocks/>
          </p:cNvGrpSpPr>
          <p:nvPr/>
        </p:nvGrpSpPr>
        <p:grpSpPr bwMode="auto">
          <a:xfrm>
            <a:off x="2770189" y="1836739"/>
            <a:ext cx="854075" cy="922337"/>
            <a:chOff x="2789" y="1625"/>
            <a:chExt cx="847" cy="915"/>
          </a:xfrm>
        </p:grpSpPr>
        <p:sp>
          <p:nvSpPr>
            <p:cNvPr id="79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8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5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0" name="Group 65"/>
          <p:cNvGrpSpPr>
            <a:grpSpLocks/>
          </p:cNvGrpSpPr>
          <p:nvPr/>
        </p:nvGrpSpPr>
        <p:grpSpPr bwMode="auto">
          <a:xfrm>
            <a:off x="2770189" y="2903539"/>
            <a:ext cx="854075" cy="922337"/>
            <a:chOff x="2789" y="1625"/>
            <a:chExt cx="847" cy="915"/>
          </a:xfrm>
        </p:grpSpPr>
        <p:sp>
          <p:nvSpPr>
            <p:cNvPr id="90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7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96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1" name="Group 65"/>
          <p:cNvGrpSpPr>
            <a:grpSpLocks/>
          </p:cNvGrpSpPr>
          <p:nvPr/>
        </p:nvGrpSpPr>
        <p:grpSpPr bwMode="auto">
          <a:xfrm>
            <a:off x="2770189" y="5037139"/>
            <a:ext cx="854075" cy="922337"/>
            <a:chOff x="2789" y="1625"/>
            <a:chExt cx="847" cy="915"/>
          </a:xfrm>
        </p:grpSpPr>
        <p:sp>
          <p:nvSpPr>
            <p:cNvPr id="101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2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4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6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07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8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9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2" name="Group 65"/>
          <p:cNvGrpSpPr>
            <a:grpSpLocks/>
          </p:cNvGrpSpPr>
          <p:nvPr/>
        </p:nvGrpSpPr>
        <p:grpSpPr bwMode="auto">
          <a:xfrm>
            <a:off x="2770189" y="3970339"/>
            <a:ext cx="854075" cy="922337"/>
            <a:chOff x="2789" y="1625"/>
            <a:chExt cx="847" cy="915"/>
          </a:xfrm>
        </p:grpSpPr>
        <p:sp>
          <p:nvSpPr>
            <p:cNvPr id="112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5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18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9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0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1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917825" y="2024063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一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917825" y="3036888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二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92425" y="4146550"/>
            <a:ext cx="59690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917825" y="5218114"/>
            <a:ext cx="596900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四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95248" name="Rectangle 35"/>
          <p:cNvSpPr>
            <a:spLocks noChangeArrowheads="1"/>
          </p:cNvSpPr>
          <p:nvPr/>
        </p:nvSpPr>
        <p:spPr bwMode="blackWhite">
          <a:xfrm>
            <a:off x="1954213" y="1412875"/>
            <a:ext cx="8286750" cy="248443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95249" name="Rectangle 35"/>
          <p:cNvSpPr>
            <a:spLocks noChangeArrowheads="1"/>
          </p:cNvSpPr>
          <p:nvPr/>
        </p:nvSpPr>
        <p:spPr bwMode="blackWhite">
          <a:xfrm>
            <a:off x="1703512" y="4929202"/>
            <a:ext cx="8286750" cy="1354137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FDF04D15-A3A6-49B6-A74B-E316246DCA5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目录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集中式处理大图的局限性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大图内存容纳不下，磁盘驻留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无保序性：图操作是随机的，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开销非常大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9728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349500"/>
            <a:ext cx="5400675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58BC397-E037-4D37-A183-D5D83F3B560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研究动机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6D83DA53-D22A-4952-9663-931A01DBB400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集中式处理大图的局限性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ea typeface="黑体" panose="02010609060101010101" pitchFamily="49" charset="-122"/>
              </a:rPr>
              <a:t>Subgraph matching: </a:t>
            </a:r>
            <a:r>
              <a:rPr lang="zh-CN" altLang="en-US" dirty="0">
                <a:ea typeface="黑体" panose="02010609060101010101" pitchFamily="49" charset="-122"/>
              </a:rPr>
              <a:t>不同索引方法对</a:t>
            </a:r>
            <a:r>
              <a:rPr lang="en-US" altLang="zh-CN" dirty="0">
                <a:ea typeface="黑体" panose="02010609060101010101" pitchFamily="49" charset="-122"/>
              </a:rPr>
              <a:t>Facebook</a:t>
            </a:r>
            <a:r>
              <a:rPr lang="zh-CN" altLang="en-US" dirty="0">
                <a:ea typeface="黑体" panose="02010609060101010101" pitchFamily="49" charset="-122"/>
              </a:rPr>
              <a:t>的比较</a:t>
            </a:r>
          </a:p>
        </p:txBody>
      </p:sp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2168525"/>
            <a:ext cx="8364538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2386577-7BE0-408F-8BB2-DA5EB61F111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研究动机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F9256418-EEA8-4A14-8283-64327900745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好处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使开发人员关注算法本身，而非系统实现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支持不同种类的图数据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在同一系统中支持对相同图数据的不同操作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Map Reduce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通用的分布式数据处理平台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Pregel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Google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开发的分布式图管理平台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Pegasus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CMU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开发的分布式图挖掘系统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Trinity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微软开发的分布式图管理平台</a:t>
            </a: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b="0" dirty="0">
              <a:latin typeface="Tahoma" panose="020B0604030504040204" pitchFamily="34" charset="0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862A9C6-C0DD-415D-A372-C4AB426F569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分布式图管理系统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581C08E-4291-4F8D-84AC-6408255466CD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49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图数据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拓扑结构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属性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0712464-C11D-43D6-BAC7-CBC647C71955}" type="slidenum">
              <a:rPr kumimoji="0" lang="zh-CN" altLang="en-US" sz="1400" b="0">
                <a:latin typeface="Tahoma" panose="020B0604030504040204" pitchFamily="34" charset="0"/>
              </a:rPr>
              <a:pPr/>
              <a:t>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  <p:pic>
        <p:nvPicPr>
          <p:cNvPr id="12293" name="Picture 15" descr="C:\Users\arijit\Desktop\human-network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65326"/>
            <a:ext cx="24971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9"/>
          <p:cNvSpPr txBox="1">
            <a:spLocks noChangeArrowheads="1"/>
          </p:cNvSpPr>
          <p:nvPr/>
        </p:nvSpPr>
        <p:spPr bwMode="auto">
          <a:xfrm>
            <a:off x="2646363" y="4111626"/>
            <a:ext cx="14173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LinkedIn</a:t>
            </a:r>
          </a:p>
        </p:txBody>
      </p:sp>
      <p:pic>
        <p:nvPicPr>
          <p:cNvPr id="12295" name="Picture 2" descr="C:\Users\arijit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627189"/>
            <a:ext cx="4878388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58">
            <a:extLst>
              <a:ext uri="{FF2B5EF4-FFF2-40B4-BE49-F238E27FC236}">
                <a16:creationId xmlns:a16="http://schemas.microsoft.com/office/drawing/2014/main" id="{D94B6937-016D-49FE-B580-651A61AEC26B}"/>
              </a:ext>
            </a:extLst>
          </p:cNvPr>
          <p:cNvSpPr/>
          <p:nvPr/>
        </p:nvSpPr>
        <p:spPr bwMode="auto">
          <a:xfrm rot="21432802">
            <a:off x="4392614" y="3436939"/>
            <a:ext cx="985837" cy="484187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en-US" altLang="zh-CN" sz="1600" b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Oval 60">
            <a:extLst>
              <a:ext uri="{FF2B5EF4-FFF2-40B4-BE49-F238E27FC236}">
                <a16:creationId xmlns:a16="http://schemas.microsoft.com/office/drawing/2014/main" id="{4A9D0E84-ADAA-4DCB-BDA2-6BA6CE1684A0}"/>
              </a:ext>
            </a:extLst>
          </p:cNvPr>
          <p:cNvSpPr/>
          <p:nvPr/>
        </p:nvSpPr>
        <p:spPr bwMode="auto">
          <a:xfrm>
            <a:off x="3811589" y="3144839"/>
            <a:ext cx="460375" cy="1036637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en-US" altLang="zh-CN" sz="1600" b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1A009A8-8C31-4A94-8FAA-5506D92AAA1F}"/>
              </a:ext>
            </a:extLst>
          </p:cNvPr>
          <p:cNvSpPr/>
          <p:nvPr/>
        </p:nvSpPr>
        <p:spPr bwMode="auto">
          <a:xfrm>
            <a:off x="5580063" y="1484313"/>
            <a:ext cx="4800600" cy="5194300"/>
          </a:xfrm>
          <a:prstGeom prst="rect">
            <a:avLst/>
          </a:prstGeom>
          <a:noFill/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en-US" altLang="zh-CN" sz="1600" b="0">
              <a:solidFill>
                <a:schemeClr val="accent2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研究背景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MapReduce</a:t>
            </a:r>
          </a:p>
        </p:txBody>
      </p:sp>
      <p:sp>
        <p:nvSpPr>
          <p:cNvPr id="103427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是一种通用的分布式数据处理平台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较好地支持离线数据分析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不支持在线查询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黑体" panose="02010609060101010101" pitchFamily="49" charset="-122"/>
              </a:rPr>
              <a:t>MapReduce</a:t>
            </a:r>
            <a:r>
              <a:rPr lang="zh-CN" altLang="en-US" sz="2800" dirty="0">
                <a:latin typeface="Tahoma" panose="020B0604030504040204" pitchFamily="34" charset="0"/>
                <a:ea typeface="黑体" panose="02010609060101010101" pitchFamily="49" charset="-122"/>
              </a:rPr>
              <a:t>的数据模型不是专为图数据而设计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图数据的存储、图算法的运行并不自然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黑体" panose="02010609060101010101" pitchFamily="49" charset="-122"/>
              </a:rPr>
              <a:t>MapReduce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的分布式图处理效率低下</a:t>
            </a: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每次迭代的中间结果都需要被保存作为下次迭代的输入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每次迭代都传输整个图数据，导致过大的网络开销</a:t>
            </a: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338A5-4058-4A9F-A456-1841EE150550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思想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每个图结点被看作一台虚拟计算机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445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989138"/>
            <a:ext cx="71262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997DD59-CE8D-40CE-807E-09008A3DF7C2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Pregel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6038B1C0-9E5E-4982-8A5F-2656AA037FA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图计算模型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图结点并行地相互传递消息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4872039" y="5516563"/>
            <a:ext cx="202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Tahoma" panose="020B0604030504040204" pitchFamily="34" charset="0"/>
              </a:rPr>
              <a:t>单源最短路径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4594225" y="2333625"/>
            <a:ext cx="719138" cy="7191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4702175" y="244157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/>
              <a:t>∞</a:t>
            </a:r>
          </a:p>
        </p:txBody>
      </p:sp>
      <p:grpSp>
        <p:nvGrpSpPr>
          <p:cNvPr id="105479" name="Group 10"/>
          <p:cNvGrpSpPr>
            <a:grpSpLocks/>
          </p:cNvGrpSpPr>
          <p:nvPr/>
        </p:nvGrpSpPr>
        <p:grpSpPr bwMode="auto">
          <a:xfrm>
            <a:off x="4594225" y="4602163"/>
            <a:ext cx="719138" cy="717550"/>
            <a:chOff x="0" y="0"/>
            <a:chExt cx="1133" cy="1133"/>
          </a:xfrm>
        </p:grpSpPr>
        <p:sp>
          <p:nvSpPr>
            <p:cNvPr id="40971" name="Oval 11"/>
            <p:cNvSpPr>
              <a:spLocks noChangeArrowheads="1"/>
            </p:cNvSpPr>
            <p:nvPr/>
          </p:nvSpPr>
          <p:spPr bwMode="auto">
            <a:xfrm>
              <a:off x="0" y="0"/>
              <a:ext cx="1133" cy="1133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550" name="Text Box 12"/>
            <p:cNvSpPr txBox="1">
              <a:spLocks noChangeArrowheads="1"/>
            </p:cNvSpPr>
            <p:nvPr/>
          </p:nvSpPr>
          <p:spPr bwMode="auto">
            <a:xfrm>
              <a:off x="170" y="228"/>
              <a:ext cx="637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/>
                <a:t>∞</a:t>
              </a:r>
            </a:p>
          </p:txBody>
        </p:sp>
      </p:grpSp>
      <p:grpSp>
        <p:nvGrpSpPr>
          <p:cNvPr id="105480" name="Group 13"/>
          <p:cNvGrpSpPr>
            <a:grpSpLocks/>
          </p:cNvGrpSpPr>
          <p:nvPr/>
        </p:nvGrpSpPr>
        <p:grpSpPr bwMode="auto">
          <a:xfrm>
            <a:off x="6791325" y="4602163"/>
            <a:ext cx="717550" cy="717550"/>
            <a:chOff x="0" y="0"/>
            <a:chExt cx="1133" cy="1133"/>
          </a:xfrm>
        </p:grpSpPr>
        <p:sp>
          <p:nvSpPr>
            <p:cNvPr id="40974" name="Oval 14"/>
            <p:cNvSpPr>
              <a:spLocks noChangeArrowheads="1"/>
            </p:cNvSpPr>
            <p:nvPr/>
          </p:nvSpPr>
          <p:spPr bwMode="auto">
            <a:xfrm>
              <a:off x="0" y="0"/>
              <a:ext cx="1133" cy="1133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548" name="Text Box 15"/>
            <p:cNvSpPr txBox="1">
              <a:spLocks noChangeArrowheads="1"/>
            </p:cNvSpPr>
            <p:nvPr/>
          </p:nvSpPr>
          <p:spPr bwMode="auto">
            <a:xfrm>
              <a:off x="170" y="228"/>
              <a:ext cx="638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/>
                <a:t>∞</a:t>
              </a:r>
            </a:p>
          </p:txBody>
        </p:sp>
      </p:grpSp>
      <p:grpSp>
        <p:nvGrpSpPr>
          <p:cNvPr id="105481" name="Group 16"/>
          <p:cNvGrpSpPr>
            <a:grpSpLocks/>
          </p:cNvGrpSpPr>
          <p:nvPr/>
        </p:nvGrpSpPr>
        <p:grpSpPr bwMode="auto">
          <a:xfrm>
            <a:off x="5781675" y="3413125"/>
            <a:ext cx="719138" cy="719138"/>
            <a:chOff x="0" y="0"/>
            <a:chExt cx="1132" cy="1132"/>
          </a:xfrm>
        </p:grpSpPr>
        <p:sp>
          <p:nvSpPr>
            <p:cNvPr id="40977" name="Oval 17"/>
            <p:cNvSpPr>
              <a:spLocks noChangeArrowheads="1"/>
            </p:cNvSpPr>
            <p:nvPr/>
          </p:nvSpPr>
          <p:spPr bwMode="auto">
            <a:xfrm>
              <a:off x="0" y="0"/>
              <a:ext cx="1132" cy="11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978" name="Text Box 18"/>
            <p:cNvSpPr txBox="1">
              <a:spLocks noChangeArrowheads="1"/>
            </p:cNvSpPr>
            <p:nvPr/>
          </p:nvSpPr>
          <p:spPr bwMode="auto">
            <a:xfrm>
              <a:off x="340" y="187"/>
              <a:ext cx="625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/>
                <a:t>0</a:t>
              </a:r>
            </a:p>
          </p:txBody>
        </p:sp>
      </p:grpSp>
      <p:sp>
        <p:nvSpPr>
          <p:cNvPr id="105482" name="Line 19"/>
          <p:cNvSpPr>
            <a:spLocks noChangeShapeType="1"/>
          </p:cNvSpPr>
          <p:nvPr/>
        </p:nvSpPr>
        <p:spPr bwMode="auto">
          <a:xfrm>
            <a:off x="5314951" y="2693988"/>
            <a:ext cx="1476375" cy="0"/>
          </a:xfrm>
          <a:prstGeom prst="line">
            <a:avLst/>
          </a:prstGeom>
          <a:noFill/>
          <a:ln w="12700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83" name="Line 20"/>
          <p:cNvSpPr>
            <a:spLocks noChangeShapeType="1"/>
          </p:cNvSpPr>
          <p:nvPr/>
        </p:nvSpPr>
        <p:spPr bwMode="auto">
          <a:xfrm>
            <a:off x="5313364" y="4960938"/>
            <a:ext cx="1476375" cy="0"/>
          </a:xfrm>
          <a:prstGeom prst="line">
            <a:avLst/>
          </a:prstGeom>
          <a:noFill/>
          <a:ln w="12700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84" name="Line 21"/>
          <p:cNvSpPr>
            <a:spLocks noChangeShapeType="1"/>
          </p:cNvSpPr>
          <p:nvPr/>
        </p:nvSpPr>
        <p:spPr bwMode="auto">
          <a:xfrm flipV="1">
            <a:off x="7175500" y="3052763"/>
            <a:ext cx="7938" cy="1549400"/>
          </a:xfrm>
          <a:prstGeom prst="line">
            <a:avLst/>
          </a:prstGeom>
          <a:noFill/>
          <a:ln w="12700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85" name="Line 22"/>
          <p:cNvSpPr>
            <a:spLocks noChangeShapeType="1"/>
          </p:cNvSpPr>
          <p:nvPr/>
        </p:nvSpPr>
        <p:spPr bwMode="auto">
          <a:xfrm flipV="1">
            <a:off x="4943476" y="3052763"/>
            <a:ext cx="9525" cy="1549400"/>
          </a:xfrm>
          <a:prstGeom prst="line">
            <a:avLst/>
          </a:prstGeom>
          <a:noFill/>
          <a:ln w="12700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86" name="Line 23"/>
          <p:cNvSpPr>
            <a:spLocks noChangeShapeType="1"/>
          </p:cNvSpPr>
          <p:nvPr/>
        </p:nvSpPr>
        <p:spPr bwMode="auto">
          <a:xfrm>
            <a:off x="5207000" y="2944814"/>
            <a:ext cx="647700" cy="612775"/>
          </a:xfrm>
          <a:prstGeom prst="line">
            <a:avLst/>
          </a:prstGeom>
          <a:noFill/>
          <a:ln w="12700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5962650" y="240506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800"/>
              <a:t>3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5170488" y="305276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800"/>
              <a:t>8</a:t>
            </a:r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6346825" y="291941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800"/>
              <a:t>2</a:t>
            </a:r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auto">
          <a:xfrm>
            <a:off x="4440238" y="3024188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600"/>
              <a:t>A</a:t>
            </a: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7331075" y="3052763"/>
            <a:ext cx="3190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600"/>
              <a:t>B</a:t>
            </a:r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4449764" y="4205288"/>
            <a:ext cx="1539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600" b="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7366000" y="424180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600"/>
              <a:t>D</a:t>
            </a:r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5926138" y="503396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800"/>
              <a:t>1</a:t>
            </a: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4616450" y="3719513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800"/>
              <a:t>1</a:t>
            </a:r>
          </a:p>
        </p:txBody>
      </p:sp>
      <p:sp>
        <p:nvSpPr>
          <p:cNvPr id="40993" name="Text Box 33"/>
          <p:cNvSpPr txBox="1">
            <a:spLocks noChangeArrowheads="1"/>
          </p:cNvSpPr>
          <p:nvPr/>
        </p:nvSpPr>
        <p:spPr bwMode="auto">
          <a:xfrm>
            <a:off x="7278688" y="3694113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1800"/>
              <a:t>10</a:t>
            </a:r>
          </a:p>
        </p:txBody>
      </p:sp>
      <p:sp>
        <p:nvSpPr>
          <p:cNvPr id="40994" name="Text Box 34"/>
          <p:cNvSpPr txBox="1">
            <a:spLocks noChangeArrowheads="1"/>
          </p:cNvSpPr>
          <p:nvPr/>
        </p:nvSpPr>
        <p:spPr bwMode="auto">
          <a:xfrm>
            <a:off x="5746750" y="4070351"/>
            <a:ext cx="781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1800" b="0"/>
              <a:t>source</a:t>
            </a:r>
          </a:p>
        </p:txBody>
      </p:sp>
      <p:sp>
        <p:nvSpPr>
          <p:cNvPr id="105498" name="Line 35"/>
          <p:cNvSpPr>
            <a:spLocks noChangeShapeType="1"/>
          </p:cNvSpPr>
          <p:nvPr/>
        </p:nvSpPr>
        <p:spPr bwMode="auto">
          <a:xfrm flipH="1">
            <a:off x="6383339" y="2981325"/>
            <a:ext cx="541337" cy="53975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/>
          </a:ln>
          <a:effectLst>
            <a:outerShdw dist="17961" dir="2700000" algn="ctr" rotWithShape="0">
              <a:srgbClr val="1F5C9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5499" name="Group 36"/>
          <p:cNvGrpSpPr>
            <a:grpSpLocks/>
          </p:cNvGrpSpPr>
          <p:nvPr/>
        </p:nvGrpSpPr>
        <p:grpSpPr bwMode="auto">
          <a:xfrm>
            <a:off x="6791325" y="2333625"/>
            <a:ext cx="717550" cy="719138"/>
            <a:chOff x="0" y="0"/>
            <a:chExt cx="1133" cy="1133"/>
          </a:xfrm>
        </p:grpSpPr>
        <p:sp>
          <p:nvSpPr>
            <p:cNvPr id="40997" name="Oval 37"/>
            <p:cNvSpPr>
              <a:spLocks noChangeArrowheads="1"/>
            </p:cNvSpPr>
            <p:nvPr/>
          </p:nvSpPr>
          <p:spPr bwMode="auto">
            <a:xfrm>
              <a:off x="0" y="0"/>
              <a:ext cx="1133" cy="1133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544" name="Text Box 38"/>
            <p:cNvSpPr txBox="1">
              <a:spLocks noChangeArrowheads="1"/>
            </p:cNvSpPr>
            <p:nvPr/>
          </p:nvSpPr>
          <p:spPr bwMode="auto">
            <a:xfrm>
              <a:off x="170" y="227"/>
              <a:ext cx="638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/>
                <a:t>∞</a:t>
              </a:r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597400" y="2333625"/>
            <a:ext cx="719138" cy="719138"/>
            <a:chOff x="0" y="0"/>
            <a:chExt cx="1132" cy="1132"/>
          </a:xfrm>
        </p:grpSpPr>
        <p:sp>
          <p:nvSpPr>
            <p:cNvPr id="41000" name="Oval 40"/>
            <p:cNvSpPr>
              <a:spLocks noChangeArrowheads="1"/>
            </p:cNvSpPr>
            <p:nvPr/>
          </p:nvSpPr>
          <p:spPr bwMode="auto">
            <a:xfrm>
              <a:off x="0" y="0"/>
              <a:ext cx="1132" cy="11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001" name="Text Box 41"/>
            <p:cNvSpPr txBox="1">
              <a:spLocks noChangeArrowheads="1"/>
            </p:cNvSpPr>
            <p:nvPr/>
          </p:nvSpPr>
          <p:spPr bwMode="auto">
            <a:xfrm>
              <a:off x="267" y="227"/>
              <a:ext cx="533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>
                  <a:solidFill>
                    <a:schemeClr val="hlink"/>
                  </a:solidFill>
                </a:rPr>
                <a:t>8</a:t>
              </a:r>
            </a:p>
          </p:txBody>
        </p:sp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3719513" y="2405064"/>
            <a:ext cx="684212" cy="496893"/>
            <a:chOff x="0" y="0"/>
            <a:chExt cx="1078" cy="781"/>
          </a:xfrm>
        </p:grpSpPr>
        <p:sp>
          <p:nvSpPr>
            <p:cNvPr id="10" name="Text Box 43"/>
            <p:cNvSpPr txBox="1">
              <a:spLocks noChangeArrowheads="1"/>
            </p:cNvSpPr>
            <p:nvPr/>
          </p:nvSpPr>
          <p:spPr bwMode="auto">
            <a:xfrm>
              <a:off x="0" y="55"/>
              <a:ext cx="637" cy="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>
                  <a:solidFill>
                    <a:schemeClr val="hlink"/>
                  </a:solidFill>
                  <a:sym typeface="Kartika" panose="02020503030404060203" pitchFamily="18" charset="0"/>
                </a:rPr>
                <a:t>∞</a:t>
              </a:r>
            </a:p>
          </p:txBody>
        </p:sp>
        <p:sp>
          <p:nvSpPr>
            <p:cNvPr id="105539" name="Text Box 44"/>
            <p:cNvSpPr txBox="1">
              <a:spLocks noChangeArrowheads="1"/>
            </p:cNvSpPr>
            <p:nvPr/>
          </p:nvSpPr>
          <p:spPr bwMode="auto">
            <a:xfrm>
              <a:off x="681" y="56"/>
              <a:ext cx="397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>
                  <a:solidFill>
                    <a:schemeClr val="hlink"/>
                  </a:solidFill>
                </a:rPr>
                <a:t>﹥</a:t>
              </a:r>
            </a:p>
          </p:txBody>
        </p:sp>
        <p:sp>
          <p:nvSpPr>
            <p:cNvPr id="13" name="Text Box 45"/>
            <p:cNvSpPr txBox="1">
              <a:spLocks noChangeArrowheads="1"/>
            </p:cNvSpPr>
            <p:nvPr/>
          </p:nvSpPr>
          <p:spPr bwMode="auto">
            <a:xfrm>
              <a:off x="623" y="0"/>
              <a:ext cx="450" cy="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>
                  <a:solidFill>
                    <a:schemeClr val="hlink"/>
                  </a:solidFill>
                </a:rPr>
                <a:t>-</a:t>
              </a:r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6794500" y="2332039"/>
            <a:ext cx="717550" cy="719137"/>
            <a:chOff x="0" y="0"/>
            <a:chExt cx="1132" cy="1132"/>
          </a:xfrm>
        </p:grpSpPr>
        <p:sp>
          <p:nvSpPr>
            <p:cNvPr id="41007" name="Oval 47"/>
            <p:cNvSpPr>
              <a:spLocks noChangeArrowheads="1"/>
            </p:cNvSpPr>
            <p:nvPr/>
          </p:nvSpPr>
          <p:spPr bwMode="auto">
            <a:xfrm>
              <a:off x="0" y="0"/>
              <a:ext cx="1132" cy="11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008" name="Text Box 48"/>
            <p:cNvSpPr txBox="1">
              <a:spLocks noChangeArrowheads="1"/>
            </p:cNvSpPr>
            <p:nvPr/>
          </p:nvSpPr>
          <p:spPr bwMode="auto">
            <a:xfrm>
              <a:off x="323" y="227"/>
              <a:ext cx="534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>
                  <a:solidFill>
                    <a:schemeClr val="hlink"/>
                  </a:solidFill>
                </a:rPr>
                <a:t>2</a:t>
              </a:r>
            </a:p>
          </p:txBody>
        </p:sp>
      </p:grpSp>
      <p:grpSp>
        <p:nvGrpSpPr>
          <p:cNvPr id="9" name="Group 49"/>
          <p:cNvGrpSpPr>
            <a:grpSpLocks/>
          </p:cNvGrpSpPr>
          <p:nvPr/>
        </p:nvGrpSpPr>
        <p:grpSpPr bwMode="auto">
          <a:xfrm>
            <a:off x="7748589" y="2510474"/>
            <a:ext cx="644227" cy="499745"/>
            <a:chOff x="0" y="-4"/>
            <a:chExt cx="1015" cy="787"/>
          </a:xfrm>
        </p:grpSpPr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 rot="10740000">
              <a:off x="76" y="56"/>
              <a:ext cx="453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>
                  <a:solidFill>
                    <a:schemeClr val="hlink"/>
                  </a:solidFill>
                </a:rPr>
                <a:t>-</a:t>
              </a:r>
            </a:p>
          </p:txBody>
        </p:sp>
        <p:grpSp>
          <p:nvGrpSpPr>
            <p:cNvPr id="105533" name="Group 51"/>
            <p:cNvGrpSpPr>
              <a:grpSpLocks/>
            </p:cNvGrpSpPr>
            <p:nvPr/>
          </p:nvGrpSpPr>
          <p:grpSpPr bwMode="auto">
            <a:xfrm>
              <a:off x="0" y="-4"/>
              <a:ext cx="1015" cy="734"/>
              <a:chOff x="0" y="-4"/>
              <a:chExt cx="1015" cy="734"/>
            </a:xfrm>
          </p:grpSpPr>
          <p:sp>
            <p:nvSpPr>
              <p:cNvPr id="16" name="Text Box 52"/>
              <p:cNvSpPr txBox="1">
                <a:spLocks noChangeArrowheads="1"/>
              </p:cNvSpPr>
              <p:nvPr/>
            </p:nvSpPr>
            <p:spPr bwMode="auto">
              <a:xfrm rot="10740000">
                <a:off x="378" y="-4"/>
                <a:ext cx="637" cy="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accent1">
                    <a:gamma/>
                    <a:shade val="60000"/>
                    <a:invGamma/>
                  </a:schemeClr>
                </a:outerShdw>
              </a:effec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>
                    <a:solidFill>
                      <a:schemeClr val="hlink"/>
                    </a:solidFill>
                  </a:rPr>
                  <a:t>∞</a:t>
                </a:r>
              </a:p>
            </p:txBody>
          </p:sp>
          <p:sp>
            <p:nvSpPr>
              <p:cNvPr id="105535" name="Text Box 53"/>
              <p:cNvSpPr txBox="1">
                <a:spLocks noChangeArrowheads="1"/>
              </p:cNvSpPr>
              <p:nvPr/>
            </p:nvSpPr>
            <p:spPr bwMode="auto">
              <a:xfrm rot="10740000">
                <a:off x="0" y="10"/>
                <a:ext cx="397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>
                    <a:solidFill>
                      <a:schemeClr val="hlink"/>
                    </a:solidFill>
                  </a:rPr>
                  <a:t>﹥</a:t>
                </a:r>
              </a:p>
            </p:txBody>
          </p:sp>
        </p:grpSp>
      </p:grpSp>
      <p:pic>
        <p:nvPicPr>
          <p:cNvPr id="41014" name="Picture 5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1901826"/>
            <a:ext cx="3952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5" name="Picture 5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225676"/>
            <a:ext cx="37465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56"/>
          <p:cNvGrpSpPr>
            <a:grpSpLocks/>
          </p:cNvGrpSpPr>
          <p:nvPr/>
        </p:nvGrpSpPr>
        <p:grpSpPr bwMode="auto">
          <a:xfrm>
            <a:off x="4597400" y="2333625"/>
            <a:ext cx="719138" cy="719138"/>
            <a:chOff x="0" y="0"/>
            <a:chExt cx="1133" cy="1133"/>
          </a:xfrm>
        </p:grpSpPr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0" y="0"/>
              <a:ext cx="1133" cy="1133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531" name="Text Box 58"/>
            <p:cNvSpPr txBox="1">
              <a:spLocks noChangeArrowheads="1"/>
            </p:cNvSpPr>
            <p:nvPr/>
          </p:nvSpPr>
          <p:spPr bwMode="auto">
            <a:xfrm>
              <a:off x="285" y="227"/>
              <a:ext cx="533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>
                  <a:solidFill>
                    <a:schemeClr val="hlink"/>
                  </a:solidFill>
                </a:rPr>
                <a:t>5</a:t>
              </a:r>
            </a:p>
          </p:txBody>
        </p:sp>
      </p:grpSp>
      <p:pic>
        <p:nvPicPr>
          <p:cNvPr id="41019" name="Picture 5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1" y="1865314"/>
            <a:ext cx="3730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4187826" y="4457701"/>
            <a:ext cx="3757613" cy="862013"/>
            <a:chOff x="0" y="0"/>
            <a:chExt cx="5919" cy="1359"/>
          </a:xfrm>
        </p:grpSpPr>
        <p:grpSp>
          <p:nvGrpSpPr>
            <p:cNvPr id="105522" name="Group 61"/>
            <p:cNvGrpSpPr>
              <a:grpSpLocks/>
            </p:cNvGrpSpPr>
            <p:nvPr/>
          </p:nvGrpSpPr>
          <p:grpSpPr bwMode="auto">
            <a:xfrm>
              <a:off x="640" y="225"/>
              <a:ext cx="1133" cy="1134"/>
              <a:chOff x="0" y="-1"/>
              <a:chExt cx="1133" cy="1134"/>
            </a:xfrm>
          </p:grpSpPr>
          <p:sp>
            <p:nvSpPr>
              <p:cNvPr id="41022" name="Oval 62"/>
              <p:cNvSpPr>
                <a:spLocks noChangeArrowheads="1"/>
              </p:cNvSpPr>
              <p:nvPr/>
            </p:nvSpPr>
            <p:spPr bwMode="auto">
              <a:xfrm>
                <a:off x="0" y="-1"/>
                <a:ext cx="1133" cy="1134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5529" name="Text Box 63"/>
              <p:cNvSpPr txBox="1">
                <a:spLocks noChangeArrowheads="1"/>
              </p:cNvSpPr>
              <p:nvPr/>
            </p:nvSpPr>
            <p:spPr bwMode="auto">
              <a:xfrm>
                <a:off x="285" y="227"/>
                <a:ext cx="533" cy="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>
                    <a:solidFill>
                      <a:schemeClr val="hlink"/>
                    </a:solidFill>
                  </a:rPr>
                  <a:t>9</a:t>
                </a:r>
              </a:p>
            </p:txBody>
          </p:sp>
        </p:grpSp>
        <p:grpSp>
          <p:nvGrpSpPr>
            <p:cNvPr id="105523" name="Group 64"/>
            <p:cNvGrpSpPr>
              <a:grpSpLocks/>
            </p:cNvGrpSpPr>
            <p:nvPr/>
          </p:nvGrpSpPr>
          <p:grpSpPr bwMode="auto">
            <a:xfrm>
              <a:off x="4099" y="225"/>
              <a:ext cx="1133" cy="1134"/>
              <a:chOff x="0" y="-1"/>
              <a:chExt cx="1133" cy="1134"/>
            </a:xfrm>
          </p:grpSpPr>
          <p:sp>
            <p:nvSpPr>
              <p:cNvPr id="41025" name="Oval 65"/>
              <p:cNvSpPr>
                <a:spLocks noChangeArrowheads="1"/>
              </p:cNvSpPr>
              <p:nvPr/>
            </p:nvSpPr>
            <p:spPr bwMode="auto">
              <a:xfrm>
                <a:off x="0" y="-1"/>
                <a:ext cx="1133" cy="1134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5527" name="Text Box 66"/>
              <p:cNvSpPr txBox="1">
                <a:spLocks noChangeArrowheads="1"/>
              </p:cNvSpPr>
              <p:nvPr/>
            </p:nvSpPr>
            <p:spPr bwMode="auto">
              <a:xfrm>
                <a:off x="170" y="187"/>
                <a:ext cx="776" cy="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zh-CN" altLang="en-US">
                    <a:solidFill>
                      <a:schemeClr val="hlink"/>
                    </a:solidFill>
                  </a:rPr>
                  <a:t>12</a:t>
                </a:r>
              </a:p>
            </p:txBody>
          </p:sp>
        </p:grpSp>
        <p:pic>
          <p:nvPicPr>
            <p:cNvPr id="105524" name="Picture 67" descr="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525" name="Picture 68" descr="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" y="57"/>
              <a:ext cx="589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187825" y="4602163"/>
            <a:ext cx="3758248" cy="717550"/>
            <a:chOff x="0" y="0"/>
            <a:chExt cx="5919" cy="1132"/>
          </a:xfrm>
        </p:grpSpPr>
        <p:pic>
          <p:nvPicPr>
            <p:cNvPr id="105514" name="Picture 70" descr="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4"/>
              <a:ext cx="589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515" name="Picture 71" descr="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" y="397"/>
              <a:ext cx="589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5516" name="Group 72"/>
            <p:cNvGrpSpPr>
              <a:grpSpLocks/>
            </p:cNvGrpSpPr>
            <p:nvPr/>
          </p:nvGrpSpPr>
          <p:grpSpPr bwMode="auto">
            <a:xfrm>
              <a:off x="4083" y="0"/>
              <a:ext cx="1133" cy="1132"/>
              <a:chOff x="1" y="0"/>
              <a:chExt cx="1133" cy="1132"/>
            </a:xfrm>
          </p:grpSpPr>
          <p:sp>
            <p:nvSpPr>
              <p:cNvPr id="41033" name="Oval 73"/>
              <p:cNvSpPr>
                <a:spLocks noChangeArrowheads="1"/>
              </p:cNvSpPr>
              <p:nvPr/>
            </p:nvSpPr>
            <p:spPr bwMode="auto">
              <a:xfrm>
                <a:off x="1" y="0"/>
                <a:ext cx="1133" cy="1132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034" name="Text Box 74"/>
              <p:cNvSpPr txBox="1">
                <a:spLocks noChangeArrowheads="1"/>
              </p:cNvSpPr>
              <p:nvPr/>
            </p:nvSpPr>
            <p:spPr bwMode="auto">
              <a:xfrm>
                <a:off x="228" y="179"/>
                <a:ext cx="830" cy="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accent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r>
                  <a:rPr kumimoji="0" lang="zh-CN" altLang="en-US">
                    <a:solidFill>
                      <a:schemeClr val="hlink"/>
                    </a:solidFill>
                  </a:rPr>
                  <a:t>10</a:t>
                </a:r>
              </a:p>
            </p:txBody>
          </p:sp>
        </p:grpSp>
        <p:grpSp>
          <p:nvGrpSpPr>
            <p:cNvPr id="105517" name="Group 75"/>
            <p:cNvGrpSpPr>
              <a:grpSpLocks/>
            </p:cNvGrpSpPr>
            <p:nvPr/>
          </p:nvGrpSpPr>
          <p:grpSpPr bwMode="auto">
            <a:xfrm>
              <a:off x="625" y="0"/>
              <a:ext cx="1133" cy="1132"/>
              <a:chOff x="1" y="0"/>
              <a:chExt cx="1132" cy="1132"/>
            </a:xfrm>
          </p:grpSpPr>
          <p:sp>
            <p:nvSpPr>
              <p:cNvPr id="41036" name="Oval 76"/>
              <p:cNvSpPr>
                <a:spLocks noChangeArrowheads="1"/>
              </p:cNvSpPr>
              <p:nvPr/>
            </p:nvSpPr>
            <p:spPr bwMode="auto">
              <a:xfrm>
                <a:off x="1" y="0"/>
                <a:ext cx="1132" cy="1132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037" name="Text Box 77"/>
              <p:cNvSpPr txBox="1">
                <a:spLocks noChangeArrowheads="1"/>
              </p:cNvSpPr>
              <p:nvPr/>
            </p:nvSpPr>
            <p:spPr bwMode="auto">
              <a:xfrm>
                <a:off x="341" y="183"/>
                <a:ext cx="627" cy="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accent1">
                    <a:gamma/>
                    <a:shade val="60000"/>
                    <a:invGamma/>
                  </a:schemeClr>
                </a:outerShdw>
              </a:effec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kumimoji="0" lang="zh-CN" altLang="en-US">
                    <a:solidFill>
                      <a:schemeClr val="hlink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6780214" y="4602163"/>
            <a:ext cx="719137" cy="717550"/>
            <a:chOff x="0" y="0"/>
            <a:chExt cx="1132" cy="1132"/>
          </a:xfrm>
        </p:grpSpPr>
        <p:sp>
          <p:nvSpPr>
            <p:cNvPr id="41039" name="Oval 79"/>
            <p:cNvSpPr>
              <a:spLocks noChangeArrowheads="1"/>
            </p:cNvSpPr>
            <p:nvPr/>
          </p:nvSpPr>
          <p:spPr bwMode="auto">
            <a:xfrm>
              <a:off x="0" y="0"/>
              <a:ext cx="1132" cy="11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040" name="Text Box 80"/>
            <p:cNvSpPr txBox="1">
              <a:spLocks noChangeArrowheads="1"/>
            </p:cNvSpPr>
            <p:nvPr/>
          </p:nvSpPr>
          <p:spPr bwMode="auto">
            <a:xfrm>
              <a:off x="340" y="183"/>
              <a:ext cx="625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accent1">
                  <a:gamma/>
                  <a:shade val="60000"/>
                  <a:invGamma/>
                </a:schemeClr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0" lang="zh-CN" altLang="en-US">
                  <a:solidFill>
                    <a:schemeClr val="hlink"/>
                  </a:solidFill>
                </a:rPr>
                <a:t>7</a:t>
              </a:r>
            </a:p>
          </p:txBody>
        </p:sp>
      </p:grpSp>
      <p:pic>
        <p:nvPicPr>
          <p:cNvPr id="41041" name="Picture 81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5213351"/>
            <a:ext cx="396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2">
            <a:extLst>
              <a:ext uri="{FF2B5EF4-FFF2-40B4-BE49-F238E27FC236}">
                <a16:creationId xmlns:a16="http://schemas.microsoft.com/office/drawing/2014/main" id="{C34399AD-31A5-4283-A7AD-151206E9A57D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Pregel</a:t>
            </a:r>
          </a:p>
        </p:txBody>
      </p:sp>
      <p:sp>
        <p:nvSpPr>
          <p:cNvPr id="81" name="灯片编号占位符 5">
            <a:extLst>
              <a:ext uri="{FF2B5EF4-FFF2-40B4-BE49-F238E27FC236}">
                <a16:creationId xmlns:a16="http://schemas.microsoft.com/office/drawing/2014/main" id="{603584EE-E682-4E87-B000-29A403DE2E78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rgbClr val="002060"/>
                </a:solidFill>
              </a:rPr>
              <a:t>Pregel vs. MapReduce</a:t>
            </a:r>
            <a:endParaRPr lang="zh-CN" altLang="en-US" sz="32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2060"/>
                </a:solidFill>
                <a:ea typeface="黑体" panose="02010609060101010101" pitchFamily="49" charset="-122"/>
              </a:rPr>
              <a:t>Pregel</a:t>
            </a:r>
            <a:r>
              <a:rPr lang="zh-CN" altLang="en-US" sz="28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以结点级的粒度进行并行计算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2060"/>
                </a:solidFill>
                <a:ea typeface="黑体" panose="02010609060101010101" pitchFamily="49" charset="-122"/>
              </a:rPr>
              <a:t>Pregel</a:t>
            </a:r>
            <a:r>
              <a:rPr lang="zh-CN" altLang="en-US" sz="28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并不传递图结构，只是结点间传递消息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但并不是所有图算法都可以通过传递消息来运行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70ECCC-3D7B-48EA-B924-C0A03CE52583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Pregel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6AEC5-7586-4138-B8C0-47BECF7BAE33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3000" dirty="0">
                <a:solidFill>
                  <a:srgbClr val="002060"/>
                </a:solidFill>
                <a:ea typeface="黑体" panose="02010609060101010101" pitchFamily="49" charset="-122"/>
              </a:rPr>
              <a:t>Pegasus</a:t>
            </a: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是一个开源的图挖掘平台</a:t>
            </a:r>
            <a:endParaRPr lang="zh-CN" altLang="en-US" sz="30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rgbClr val="002060"/>
                </a:solidFill>
                <a:ea typeface="黑体" panose="02010609060101010101" pitchFamily="49" charset="-122"/>
              </a:rPr>
              <a:t>在</a:t>
            </a:r>
            <a:r>
              <a:rPr lang="en-US" altLang="zh-CN" sz="2600" dirty="0">
                <a:solidFill>
                  <a:srgbClr val="002060"/>
                </a:solidFill>
                <a:ea typeface="黑体" panose="02010609060101010101" pitchFamily="49" charset="-122"/>
              </a:rPr>
              <a:t>Hadoop</a:t>
            </a:r>
            <a:r>
              <a:rPr lang="zh-CN" altLang="en-US" sz="2600" dirty="0">
                <a:solidFill>
                  <a:srgbClr val="002060"/>
                </a:solidFill>
                <a:ea typeface="黑体" panose="02010609060101010101" pitchFamily="49" charset="-122"/>
              </a:rPr>
              <a:t>上实现</a:t>
            </a: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3000" dirty="0">
                <a:solidFill>
                  <a:srgbClr val="002060"/>
                </a:solidFill>
                <a:ea typeface="黑体" panose="02010609060101010101" pitchFamily="49" charset="-122"/>
              </a:rPr>
              <a:t>Pegasus</a:t>
            </a: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的数据模型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rgbClr val="002060"/>
                </a:solidFill>
                <a:ea typeface="黑体" panose="02010609060101010101" pitchFamily="49" charset="-122"/>
              </a:rPr>
              <a:t>用向量和矩阵表示图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752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889251"/>
            <a:ext cx="6408737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FAFA837-B61E-4951-B069-B55AA71429C6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Pegasus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D6FD50D-7763-4947-B3DB-3033AA7EBDD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3000" dirty="0">
                <a:solidFill>
                  <a:srgbClr val="002060"/>
                </a:solidFill>
                <a:ea typeface="黑体" panose="02010609060101010101" pitchFamily="49" charset="-122"/>
              </a:rPr>
              <a:t>Pegasus</a:t>
            </a: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的计算模型</a:t>
            </a:r>
            <a:endParaRPr lang="zh-CN" altLang="en-US" sz="30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rgbClr val="002060"/>
                </a:solidFill>
                <a:ea typeface="黑体" panose="02010609060101010101" pitchFamily="49" charset="-122"/>
              </a:rPr>
              <a:t>用向量和矩阵的乘法求解图挖掘操作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系统的</a:t>
            </a:r>
            <a:r>
              <a:rPr lang="en-US" altLang="zh-CN" sz="3000" dirty="0">
                <a:solidFill>
                  <a:srgbClr val="002060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个原语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854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2852739"/>
            <a:ext cx="568801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4365625"/>
            <a:ext cx="55086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613A0A8-D450-4165-B7DB-1048F57619B5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Pegasus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0D6D97C6-8FCB-422A-B87F-CBD6D765F22D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3000" dirty="0">
                <a:solidFill>
                  <a:srgbClr val="002060"/>
                </a:solidFill>
                <a:ea typeface="黑体" panose="02010609060101010101" pitchFamily="49" charset="-122"/>
              </a:rPr>
              <a:t>原语实现的挖掘操作</a:t>
            </a:r>
            <a:endParaRPr lang="zh-CN" altLang="en-US" sz="3000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6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002060"/>
              </a:solidFill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zh-CN" altLang="en-US" sz="28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957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773239"/>
            <a:ext cx="7488237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29B2F2A-528C-43B9-A0A5-55E7D2442AB3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Pegasus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81BAFDF-2B20-430B-8020-413CF0E71F9B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56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分布式的</a:t>
            </a:r>
            <a:r>
              <a:rPr lang="en-US" altLang="zh-CN" sz="2800" dirty="0">
                <a:ea typeface="黑体" panose="02010609060101010101" pitchFamily="49" charset="-122"/>
              </a:rPr>
              <a:t>Memory Cloud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大图好像存储于一个内存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可随机快速地访问图数据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高效地遍历图数据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数据模型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以</a:t>
            </a:r>
            <a:r>
              <a:rPr lang="en-US" altLang="zh-CN" dirty="0">
                <a:ea typeface="黑体" panose="02010609060101010101" pitchFamily="49" charset="-122"/>
              </a:rPr>
              <a:t>Cell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为基本结构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一个结点对应一个</a:t>
            </a:r>
            <a:r>
              <a:rPr lang="en-US" altLang="zh-CN" dirty="0">
                <a:ea typeface="黑体" panose="02010609060101010101" pitchFamily="49" charset="-122"/>
              </a:rPr>
              <a:t>Cell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105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3068639"/>
            <a:ext cx="450691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BE0B424-5252-48C8-A44A-0DDDC7C4BCD1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Trinity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D795BEC-B1D0-4C47-995A-935144B6BEFC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</a:t>
            </a:r>
            <a:r>
              <a:rPr lang="en-US" altLang="zh-CN" sz="2800" dirty="0">
                <a:ea typeface="黑体" panose="02010609060101010101" pitchFamily="49" charset="-122"/>
              </a:rPr>
              <a:t>Trinity</a:t>
            </a:r>
            <a:r>
              <a:rPr lang="zh-CN" altLang="en-US" sz="2800" dirty="0">
                <a:ea typeface="黑体" panose="02010609060101010101" pitchFamily="49" charset="-122"/>
              </a:rPr>
              <a:t>的</a:t>
            </a:r>
            <a:r>
              <a:rPr lang="en-US" altLang="zh-CN" sz="2800" dirty="0">
                <a:ea typeface="黑体" panose="02010609060101010101" pitchFamily="49" charset="-122"/>
              </a:rPr>
              <a:t>Subgraph Matching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第一步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查询分解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Cluster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把分解后的查询发给每个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Server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11620" name="图片 3" descr="query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2960689"/>
            <a:ext cx="2000250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图片 4" descr="partition1.w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2997201"/>
            <a:ext cx="30003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E9DFA4-0070-46EE-9B6B-F0041F530CA2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Trinity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88A6FCF-4F32-4EC9-8153-B8F0C7EF1F63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</a:t>
            </a:r>
            <a:r>
              <a:rPr lang="en-US" altLang="zh-CN" sz="2800" dirty="0">
                <a:ea typeface="黑体" panose="02010609060101010101" pitchFamily="49" charset="-122"/>
              </a:rPr>
              <a:t>Trinity</a:t>
            </a:r>
            <a:r>
              <a:rPr lang="zh-CN" altLang="en-US" sz="2800" dirty="0">
                <a:ea typeface="黑体" panose="02010609060101010101" pitchFamily="49" charset="-122"/>
              </a:rPr>
              <a:t>的</a:t>
            </a:r>
            <a:r>
              <a:rPr lang="en-US" altLang="zh-CN" sz="2800" dirty="0">
                <a:ea typeface="黑体" panose="02010609060101010101" pitchFamily="49" charset="-122"/>
              </a:rPr>
              <a:t>Subgraph Matching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第二步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每个小查询的匹配（基于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Memory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的图导航）</a:t>
            </a: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12644" name="图片 3" descr="data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312989"/>
            <a:ext cx="3563938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图片 4" descr="p1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2492376"/>
            <a:ext cx="2338388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60" name="TextBox 5"/>
          <p:cNvSpPr txBox="1">
            <a:spLocks noChangeArrowheads="1"/>
          </p:cNvSpPr>
          <p:nvPr/>
        </p:nvSpPr>
        <p:spPr bwMode="auto">
          <a:xfrm>
            <a:off x="6851651" y="4306889"/>
            <a:ext cx="32861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a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b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, 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4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r>
              <a:rPr kumimoji="0" lang="en-US" altLang="zh-CN" sz="2800" b="0" dirty="0" err="1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 err="1">
                <a:latin typeface="Calibri" panose="020F0502020204030204" pitchFamily="34" charset="0"/>
              </a:rPr>
              <a:t>c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  <a:endParaRPr kumimoji="0" lang="zh-CN" altLang="en-US" sz="2800" b="0" baseline="-25000" dirty="0">
              <a:latin typeface="Calibri" panose="020F0502020204030204" pitchFamily="34" charset="0"/>
            </a:endParaRPr>
          </a:p>
        </p:txBody>
      </p:sp>
      <p:sp>
        <p:nvSpPr>
          <p:cNvPr id="52261" name="椭圆 6"/>
          <p:cNvSpPr>
            <a:spLocks noChangeArrowheads="1"/>
          </p:cNvSpPr>
          <p:nvPr/>
        </p:nvSpPr>
        <p:spPr bwMode="auto">
          <a:xfrm>
            <a:off x="3251201" y="2420939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2" name="椭圆 7"/>
          <p:cNvSpPr>
            <a:spLocks noChangeArrowheads="1"/>
          </p:cNvSpPr>
          <p:nvPr/>
        </p:nvSpPr>
        <p:spPr bwMode="auto">
          <a:xfrm>
            <a:off x="2282826" y="5734051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3" name="椭圆 8"/>
          <p:cNvSpPr>
            <a:spLocks noChangeArrowheads="1"/>
          </p:cNvSpPr>
          <p:nvPr/>
        </p:nvSpPr>
        <p:spPr bwMode="auto">
          <a:xfrm>
            <a:off x="2351089" y="4905376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4" name="椭圆 9"/>
          <p:cNvSpPr>
            <a:spLocks noChangeArrowheads="1"/>
          </p:cNvSpPr>
          <p:nvPr/>
        </p:nvSpPr>
        <p:spPr bwMode="auto">
          <a:xfrm>
            <a:off x="3756026" y="4765675"/>
            <a:ext cx="428625" cy="427038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5" name="椭圆 10"/>
          <p:cNvSpPr>
            <a:spLocks noChangeArrowheads="1"/>
          </p:cNvSpPr>
          <p:nvPr/>
        </p:nvSpPr>
        <p:spPr bwMode="auto">
          <a:xfrm>
            <a:off x="2640014" y="6202364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6" name="椭圆 11"/>
          <p:cNvSpPr>
            <a:spLocks noChangeArrowheads="1"/>
          </p:cNvSpPr>
          <p:nvPr/>
        </p:nvSpPr>
        <p:spPr bwMode="auto">
          <a:xfrm>
            <a:off x="5016501" y="2960689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7" name="椭圆 12"/>
          <p:cNvSpPr>
            <a:spLocks noChangeArrowheads="1"/>
          </p:cNvSpPr>
          <p:nvPr/>
        </p:nvSpPr>
        <p:spPr bwMode="auto">
          <a:xfrm>
            <a:off x="2459039" y="2744789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8" name="椭圆 13"/>
          <p:cNvSpPr>
            <a:spLocks noChangeArrowheads="1"/>
          </p:cNvSpPr>
          <p:nvPr/>
        </p:nvSpPr>
        <p:spPr bwMode="auto">
          <a:xfrm>
            <a:off x="5270501" y="3613151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69" name="椭圆 14"/>
          <p:cNvSpPr>
            <a:spLocks noChangeArrowheads="1"/>
          </p:cNvSpPr>
          <p:nvPr/>
        </p:nvSpPr>
        <p:spPr bwMode="auto">
          <a:xfrm>
            <a:off x="4191001" y="3429001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0" name="椭圆 15"/>
          <p:cNvSpPr>
            <a:spLocks noChangeArrowheads="1"/>
          </p:cNvSpPr>
          <p:nvPr/>
        </p:nvSpPr>
        <p:spPr bwMode="auto">
          <a:xfrm>
            <a:off x="3794126" y="2747964"/>
            <a:ext cx="428625" cy="428625"/>
          </a:xfrm>
          <a:prstGeom prst="ellipse">
            <a:avLst/>
          </a:prstGeom>
          <a:solidFill>
            <a:schemeClr val="accent1">
              <a:alpha val="27058"/>
            </a:scheme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1" name="TextBox 16"/>
          <p:cNvSpPr txBox="1">
            <a:spLocks noChangeArrowheads="1"/>
          </p:cNvSpPr>
          <p:nvPr/>
        </p:nvSpPr>
        <p:spPr bwMode="auto">
          <a:xfrm>
            <a:off x="6851651" y="4306889"/>
            <a:ext cx="32861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a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{}</a:t>
            </a:r>
          </a:p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b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{}</a:t>
            </a:r>
          </a:p>
          <a:p>
            <a:pPr eaLnBrk="1" hangingPunct="1"/>
            <a:r>
              <a:rPr kumimoji="0" lang="en-US" altLang="zh-CN" sz="2800" b="0" dirty="0" err="1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 err="1">
                <a:latin typeface="Calibri" panose="020F0502020204030204" pitchFamily="34" charset="0"/>
              </a:rPr>
              <a:t>c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{}</a:t>
            </a:r>
            <a:endParaRPr kumimoji="0" lang="zh-CN" altLang="en-US" sz="2800" b="0" baseline="-25000" dirty="0">
              <a:latin typeface="Calibri" panose="020F0502020204030204" pitchFamily="34" charset="0"/>
            </a:endParaRPr>
          </a:p>
        </p:txBody>
      </p:sp>
      <p:sp>
        <p:nvSpPr>
          <p:cNvPr id="52272" name="矩形 17"/>
          <p:cNvSpPr>
            <a:spLocks noChangeArrowheads="1"/>
          </p:cNvSpPr>
          <p:nvPr/>
        </p:nvSpPr>
        <p:spPr bwMode="auto">
          <a:xfrm>
            <a:off x="7212013" y="2300289"/>
            <a:ext cx="1331912" cy="1235075"/>
          </a:xfrm>
          <a:prstGeom prst="rect">
            <a:avLst/>
          </a:prstGeom>
          <a:solidFill>
            <a:srgbClr val="FFFF00">
              <a:alpha val="38039"/>
            </a:srgbClr>
          </a:solidFill>
          <a:ln w="25400">
            <a:solidFill>
              <a:srgbClr val="00A77A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3" name="矩形 19"/>
          <p:cNvSpPr>
            <a:spLocks noChangeArrowheads="1"/>
          </p:cNvSpPr>
          <p:nvPr/>
        </p:nvSpPr>
        <p:spPr bwMode="auto">
          <a:xfrm>
            <a:off x="8543926" y="2300288"/>
            <a:ext cx="1331913" cy="1236662"/>
          </a:xfrm>
          <a:prstGeom prst="rect">
            <a:avLst/>
          </a:prstGeom>
          <a:solidFill>
            <a:srgbClr val="FFFF00">
              <a:alpha val="38039"/>
            </a:srgbClr>
          </a:solidFill>
          <a:ln w="25400">
            <a:solidFill>
              <a:srgbClr val="00A77A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4" name="椭圆 20"/>
          <p:cNvSpPr>
            <a:spLocks noChangeArrowheads="1"/>
          </p:cNvSpPr>
          <p:nvPr/>
        </p:nvSpPr>
        <p:spPr bwMode="auto">
          <a:xfrm>
            <a:off x="3432176" y="3573464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5" name="椭圆 21"/>
          <p:cNvSpPr>
            <a:spLocks noChangeArrowheads="1"/>
          </p:cNvSpPr>
          <p:nvPr/>
        </p:nvSpPr>
        <p:spPr bwMode="auto">
          <a:xfrm>
            <a:off x="2459039" y="2744789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6" name="椭圆 22"/>
          <p:cNvSpPr>
            <a:spLocks noChangeArrowheads="1"/>
          </p:cNvSpPr>
          <p:nvPr/>
        </p:nvSpPr>
        <p:spPr bwMode="auto">
          <a:xfrm>
            <a:off x="4079876" y="5626101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7" name="椭圆 23"/>
          <p:cNvSpPr>
            <a:spLocks noChangeArrowheads="1"/>
          </p:cNvSpPr>
          <p:nvPr/>
        </p:nvSpPr>
        <p:spPr bwMode="auto">
          <a:xfrm>
            <a:off x="5124451" y="4868864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8" name="椭圆 25"/>
          <p:cNvSpPr>
            <a:spLocks noChangeArrowheads="1"/>
          </p:cNvSpPr>
          <p:nvPr/>
        </p:nvSpPr>
        <p:spPr bwMode="auto">
          <a:xfrm>
            <a:off x="2640014" y="6202364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79" name="椭圆 26"/>
          <p:cNvSpPr>
            <a:spLocks noChangeArrowheads="1"/>
          </p:cNvSpPr>
          <p:nvPr/>
        </p:nvSpPr>
        <p:spPr bwMode="auto">
          <a:xfrm>
            <a:off x="2354264" y="4905376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80" name="椭圆 27"/>
          <p:cNvSpPr>
            <a:spLocks noChangeArrowheads="1"/>
          </p:cNvSpPr>
          <p:nvPr/>
        </p:nvSpPr>
        <p:spPr bwMode="auto">
          <a:xfrm>
            <a:off x="3756026" y="4760914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81" name="椭圆 28"/>
          <p:cNvSpPr>
            <a:spLocks noChangeArrowheads="1"/>
          </p:cNvSpPr>
          <p:nvPr/>
        </p:nvSpPr>
        <p:spPr bwMode="auto">
          <a:xfrm>
            <a:off x="3790951" y="2744789"/>
            <a:ext cx="428625" cy="428625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2282" name="TextBox 30"/>
          <p:cNvSpPr txBox="1">
            <a:spLocks noChangeArrowheads="1"/>
          </p:cNvSpPr>
          <p:nvPr/>
        </p:nvSpPr>
        <p:spPr bwMode="auto">
          <a:xfrm>
            <a:off x="6851651" y="4306888"/>
            <a:ext cx="27733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a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a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r>
              <a:rPr kumimoji="0" lang="en-US" altLang="zh-CN" sz="2800" b="0" dirty="0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b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b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r>
              <a:rPr kumimoji="0" lang="en-US" altLang="zh-CN" sz="2800" b="0" dirty="0" err="1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 err="1">
                <a:latin typeface="Calibri" panose="020F0502020204030204" pitchFamily="34" charset="0"/>
              </a:rPr>
              <a:t>c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c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r>
              <a:rPr kumimoji="0" lang="en-US" altLang="zh-CN" sz="2800" b="0" dirty="0" err="1">
                <a:latin typeface="Calibri" panose="020F0502020204030204" pitchFamily="34" charset="0"/>
              </a:rPr>
              <a:t>H</a:t>
            </a:r>
            <a:r>
              <a:rPr kumimoji="0" lang="en-US" altLang="zh-CN" sz="2800" b="0" baseline="-25000" dirty="0" err="1">
                <a:latin typeface="Calibri" panose="020F0502020204030204" pitchFamily="34" charset="0"/>
              </a:rPr>
              <a:t>d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 {d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1,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d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2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, d</a:t>
            </a:r>
            <a:r>
              <a:rPr kumimoji="0" lang="en-US" altLang="zh-CN" sz="2800" b="0" baseline="-25000" dirty="0">
                <a:latin typeface="Calibri" panose="020F0502020204030204" pitchFamily="34" charset="0"/>
              </a:rPr>
              <a:t>3</a:t>
            </a:r>
            <a:r>
              <a:rPr kumimoji="0" lang="en-US" altLang="zh-CN" sz="2800" b="0" dirty="0">
                <a:latin typeface="Calibri" panose="020F0502020204030204" pitchFamily="34" charset="0"/>
              </a:rPr>
              <a:t>}</a:t>
            </a:r>
          </a:p>
          <a:p>
            <a:pPr eaLnBrk="1" hangingPunct="1"/>
            <a:endParaRPr kumimoji="0" lang="zh-CN" altLang="en-US" sz="2800" b="0" baseline="-25000" dirty="0">
              <a:latin typeface="Calibri" panose="020F0502020204030204" pitchFamily="34" charset="0"/>
            </a:endParaRPr>
          </a:p>
        </p:txBody>
      </p:sp>
      <p:sp>
        <p:nvSpPr>
          <p:cNvPr id="52283" name="椭圆 31"/>
          <p:cNvSpPr>
            <a:spLocks noChangeArrowheads="1"/>
          </p:cNvSpPr>
          <p:nvPr/>
        </p:nvSpPr>
        <p:spPr bwMode="auto">
          <a:xfrm>
            <a:off x="5270501" y="3603625"/>
            <a:ext cx="428625" cy="438150"/>
          </a:xfrm>
          <a:prstGeom prst="ellipse">
            <a:avLst/>
          </a:prstGeom>
          <a:solidFill>
            <a:srgbClr val="FF0000">
              <a:alpha val="27058"/>
            </a:srgbClr>
          </a:solidFill>
          <a:ln w="25400">
            <a:solidFill>
              <a:srgbClr val="00A77A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37229123-D8EC-4B09-803B-0F9E7A75CDAE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Trinity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C69DF306-7DB3-4AF2-86A7-F56D415E8D1F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59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60" grpId="0" autoUpdateAnimBg="0"/>
      <p:bldP spid="52260" grpId="1" autoUpdateAnimBg="0"/>
      <p:bldP spid="52261" grpId="0" bldLvl="0" animBg="1" autoUpdateAnimBg="0"/>
      <p:bldP spid="52262" grpId="0" bldLvl="0" animBg="1" autoUpdateAnimBg="0"/>
      <p:bldP spid="52263" grpId="0" bldLvl="0" animBg="1" autoUpdateAnimBg="0"/>
      <p:bldP spid="52264" grpId="0" bldLvl="0" animBg="1" autoUpdateAnimBg="0"/>
      <p:bldP spid="52265" grpId="0" bldLvl="0" animBg="1" autoUpdateAnimBg="0"/>
      <p:bldP spid="52266" grpId="0" bldLvl="0" animBg="1" autoUpdateAnimBg="0"/>
      <p:bldP spid="52267" grpId="0" bldLvl="0" animBg="1" autoUpdateAnimBg="0"/>
      <p:bldP spid="52268" grpId="0" bldLvl="0" animBg="1" autoUpdateAnimBg="0"/>
      <p:bldP spid="52269" grpId="0" bldLvl="0" animBg="1" autoUpdateAnimBg="0"/>
      <p:bldP spid="52270" grpId="0" bldLvl="0" animBg="1" autoUpdateAnimBg="0"/>
      <p:bldP spid="52271" grpId="0" autoUpdateAnimBg="0"/>
      <p:bldP spid="52272" grpId="0" bldLvl="0" animBg="1" autoUpdateAnimBg="0"/>
      <p:bldP spid="52272" grpId="1" bldLvl="0" animBg="1" autoUpdateAnimBg="0"/>
      <p:bldP spid="52273" grpId="0" bldLvl="0" animBg="1" autoUpdateAnimBg="0"/>
      <p:bldP spid="52274" grpId="0" bldLvl="0" animBg="1" autoUpdateAnimBg="0"/>
      <p:bldP spid="52275" grpId="0" bldLvl="0" animBg="1" autoUpdateAnimBg="0"/>
      <p:bldP spid="52276" grpId="0" bldLvl="0" animBg="1" autoUpdateAnimBg="0"/>
      <p:bldP spid="52277" grpId="0" bldLvl="0" animBg="1" autoUpdateAnimBg="0"/>
      <p:bldP spid="52278" grpId="0" bldLvl="0" animBg="1" autoUpdateAnimBg="0"/>
      <p:bldP spid="52279" grpId="0" bldLvl="0" animBg="1" autoUpdateAnimBg="0"/>
      <p:bldP spid="52280" grpId="0" bldLvl="0" animBg="1" autoUpdateAnimBg="0"/>
      <p:bldP spid="52281" grpId="0" bldLvl="0" animBg="1" autoUpdateAnimBg="0"/>
      <p:bldP spid="52282" grpId="0" autoUpdateAnimBg="0"/>
      <p:bldP spid="52283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/>
          </p:cNvSpPr>
          <p:nvPr/>
        </p:nvSpPr>
        <p:spPr bwMode="auto">
          <a:xfrm>
            <a:off x="335360" y="1055688"/>
            <a:ext cx="8928992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大量的生物数据可建模成图数据，如基因调控网络、蛋白质作用网络等</a:t>
            </a:r>
            <a:r>
              <a:rPr lang="en-US" altLang="zh-CN" sz="2800" dirty="0">
                <a:ea typeface="黑体" panose="02010609060101010101" pitchFamily="49" charset="-122"/>
              </a:rPr>
              <a:t>.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pic>
        <p:nvPicPr>
          <p:cNvPr id="14341" name="Picture 58" descr="200408160320468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276475"/>
            <a:ext cx="3924300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9" name="Text Box 59"/>
          <p:cNvSpPr txBox="1">
            <a:spLocks noChangeArrowheads="1"/>
          </p:cNvSpPr>
          <p:nvPr/>
        </p:nvSpPr>
        <p:spPr bwMode="auto">
          <a:xfrm>
            <a:off x="7321550" y="5373688"/>
            <a:ext cx="215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酵母蛋白</a:t>
            </a:r>
            <a:r>
              <a:rPr lang="en-US" altLang="zh-CN">
                <a:latin typeface="Tahoma" pitchFamily="34" charset="0"/>
                <a:ea typeface="黑体" pitchFamily="2" charset="-122"/>
              </a:rPr>
              <a:t>PPI</a:t>
            </a:r>
          </a:p>
        </p:txBody>
      </p:sp>
      <p:sp>
        <p:nvSpPr>
          <p:cNvPr id="10301" name="Text Box 61"/>
          <p:cNvSpPr txBox="1">
            <a:spLocks noChangeArrowheads="1"/>
          </p:cNvSpPr>
          <p:nvPr/>
        </p:nvSpPr>
        <p:spPr bwMode="auto">
          <a:xfrm>
            <a:off x="3035300" y="5373688"/>
            <a:ext cx="215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基因调控网络</a:t>
            </a:r>
          </a:p>
        </p:txBody>
      </p:sp>
      <p:pic>
        <p:nvPicPr>
          <p:cNvPr id="14344" name="Picture 5" descr="184_big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2565400"/>
            <a:ext cx="342900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应用一：生物数据分析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400" b="0" dirty="0">
                <a:latin typeface="Tahoma" panose="020B060403050404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基于</a:t>
            </a:r>
            <a:r>
              <a:rPr lang="en-US" altLang="zh-CN" sz="2800" dirty="0">
                <a:ea typeface="黑体" panose="02010609060101010101" pitchFamily="49" charset="-122"/>
              </a:rPr>
              <a:t>Trinity</a:t>
            </a:r>
            <a:r>
              <a:rPr lang="zh-CN" altLang="en-US" sz="2800" dirty="0">
                <a:ea typeface="黑体" panose="02010609060101010101" pitchFamily="49" charset="-122"/>
              </a:rPr>
              <a:t>的</a:t>
            </a:r>
            <a:r>
              <a:rPr lang="en-US" altLang="zh-CN" sz="2800" dirty="0">
                <a:ea typeface="黑体" panose="02010609060101010101" pitchFamily="49" charset="-122"/>
              </a:rPr>
              <a:t>Subgraph Matching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第三步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Join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中间结果得到最后的匹配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优化策略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Join</a:t>
            </a:r>
            <a:r>
              <a:rPr lang="zh-CN" altLang="en-US" dirty="0">
                <a:latin typeface="Tahoma" panose="020B0604030504040204" pitchFamily="34" charset="0"/>
                <a:ea typeface="黑体" panose="02010609060101010101" pitchFamily="49" charset="-122"/>
              </a:rPr>
              <a:t>次序的选择</a:t>
            </a:r>
          </a:p>
          <a:p>
            <a:pPr lvl="2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Pipeline join</a:t>
            </a:r>
          </a:p>
          <a:p>
            <a:pPr lvl="3" eaLnBrk="1" hangingPunct="1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3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ea typeface="黑体" panose="02010609060101010101" pitchFamily="49" charset="-122"/>
            </a:endParaRPr>
          </a:p>
          <a:p>
            <a:pPr lvl="3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3" eaLnBrk="1" hangingPunct="1">
              <a:buFont typeface="Wingdings" panose="05000000000000000000" pitchFamily="2" charset="2"/>
              <a:buChar char="Ø"/>
            </a:pPr>
            <a:endParaRPr lang="en-US" altLang="zh-CN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lvl="3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zh-CN" altLang="en-US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136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2267342"/>
            <a:ext cx="4824609" cy="459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51490FE-A82B-4CA2-9ADA-F8FDD44817D4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Trinity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CAA53ED-12A8-4DDF-847C-3BD092E821C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内容占位符 6"/>
          <p:cNvSpPr>
            <a:spLocks noGrp="1"/>
          </p:cNvSpPr>
          <p:nvPr>
            <p:ph idx="4294967295"/>
          </p:nvPr>
        </p:nvSpPr>
        <p:spPr bwMode="auto">
          <a:xfrm>
            <a:off x="334800" y="1054800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  <a:sym typeface="Wingdings" panose="05000000000000000000" pitchFamily="2" charset="2"/>
              </a:rPr>
              <a:t>图数据管理软件</a:t>
            </a:r>
            <a:r>
              <a:rPr lang="en-US" altLang="zh-CN" b="1" kern="1200" dirty="0">
                <a:latin typeface="Tahoma" panose="020B0604030504040204" pitchFamily="34" charset="0"/>
                <a:cs typeface="+mn-cs"/>
                <a:sym typeface="Wingdings" panose="05000000000000000000" pitchFamily="2" charset="2"/>
              </a:rPr>
              <a:t>+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  <a:sym typeface="Wingdings" panose="05000000000000000000" pitchFamily="2" charset="2"/>
              </a:rPr>
              <a:t>标准硬件一体定制的服务器</a:t>
            </a:r>
            <a:endParaRPr lang="en-US" altLang="zh-CN" b="1" kern="1200" dirty="0">
              <a:latin typeface="Tahoma" panose="020B0604030504040204" pitchFamily="34" charset="0"/>
              <a:cs typeface="+mn-cs"/>
              <a:sym typeface="Wingdings" panose="05000000000000000000" pitchFamily="2" charset="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集图数据存储、图数据处理、图数据传输于一体</a:t>
            </a:r>
            <a:endParaRPr lang="en-US" altLang="zh-CN" b="1" kern="1200" dirty="0">
              <a:latin typeface="Tahoma" panose="020B0604030504040204" pitchFamily="34" charset="0"/>
              <a:cs typeface="+mn-cs"/>
            </a:endParaRPr>
          </a:p>
          <a:p>
            <a:pPr lvl="1">
              <a:defRPr/>
            </a:pPr>
            <a:endParaRPr lang="en-US" altLang="zh-CN" dirty="0"/>
          </a:p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目标</a:t>
            </a:r>
            <a:endParaRPr lang="en-US" altLang="zh-CN" b="1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  <a:sym typeface="Wingdings" panose="05000000000000000000" pitchFamily="2" charset="2"/>
              </a:rPr>
              <a:t>采用分布式并行架构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显著增加图数据处理能力</a:t>
            </a:r>
            <a:endParaRPr lang="en-US" altLang="zh-CN" b="1" kern="1200" dirty="0">
              <a:latin typeface="Tahoma" panose="020B0604030504040204" pitchFamily="34" charset="0"/>
              <a:cs typeface="+mn-cs"/>
              <a:sym typeface="Wingdings" panose="05000000000000000000" pitchFamily="2" charset="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可线性或准线性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扩展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图数据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存储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能力</a:t>
            </a:r>
            <a:endParaRPr lang="en-US" altLang="zh-CN" b="1" kern="1200" dirty="0">
              <a:latin typeface="Tahoma" panose="020B0604030504040204" pitchFamily="34" charset="0"/>
              <a:cs typeface="+mn-cs"/>
              <a:sym typeface="Wingdings" panose="05000000000000000000" pitchFamily="2" charset="2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可线性或准线性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扩展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图数据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处理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能力</a:t>
            </a:r>
            <a:endParaRPr lang="en-US" altLang="zh-CN" b="1" kern="1200" dirty="0">
              <a:latin typeface="Tahoma" panose="020B0604030504040204" pitchFamily="34" charset="0"/>
              <a:cs typeface="+mn-cs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可线性或准线性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扩展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图数据</a:t>
            </a:r>
            <a:r>
              <a:rPr lang="zh-CN" altLang="en-US" b="1" kern="1200" dirty="0">
                <a:solidFill>
                  <a:srgbClr val="FF0000"/>
                </a:solidFill>
                <a:latin typeface="Tahoma" panose="020B0604030504040204" pitchFamily="34" charset="0"/>
                <a:cs typeface="+mn-cs"/>
              </a:rPr>
              <a:t>传输</a:t>
            </a:r>
            <a:r>
              <a:rPr lang="zh-CN" altLang="en-US" b="1" kern="1200" dirty="0">
                <a:latin typeface="Tahoma" panose="020B0604030504040204" pitchFamily="34" charset="0"/>
                <a:cs typeface="+mn-cs"/>
              </a:rPr>
              <a:t>能力</a:t>
            </a:r>
            <a:endParaRPr lang="en-US" altLang="zh-CN" b="1" kern="1200" dirty="0">
              <a:latin typeface="Tahoma" panose="020B0604030504040204" pitchFamily="34" charset="0"/>
              <a:cs typeface="+mn-cs"/>
              <a:sym typeface="Wingdings" panose="05000000000000000000" pitchFamily="2" charset="2"/>
            </a:endParaRP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pic>
        <p:nvPicPr>
          <p:cNvPr id="114693" name="Picture 2" descr="c:\documents and settings\administrator\application data\360se6\User Data\temp\152306_5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4" y="3429000"/>
            <a:ext cx="2428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A52EF19-9645-4C5A-8EA6-8F5FC387BC51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图数据库机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7612A56-592C-4D2C-B536-9852E0ECEB4E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9" y="2024064"/>
            <a:ext cx="5940425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9" y="2024064"/>
            <a:ext cx="5940425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9" y="2024064"/>
            <a:ext cx="5940425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934" name="内容占位符 7"/>
          <p:cNvSpPr>
            <a:spLocks noGrp="1"/>
          </p:cNvSpPr>
          <p:nvPr>
            <p:ph idx="4294967295"/>
          </p:nvPr>
        </p:nvSpPr>
        <p:spPr bwMode="auto">
          <a:xfrm>
            <a:off x="334800" y="1054800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基于树分解并行体系结构、基于图代数的查询处理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279651" y="4941889"/>
            <a:ext cx="13684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>
                <a:solidFill>
                  <a:srgbClr val="FF0000"/>
                </a:solidFill>
                <a:latin typeface="Tahoma" panose="020B0604030504040204" pitchFamily="34" charset="0"/>
              </a:rPr>
              <a:t>基于图代数</a:t>
            </a:r>
            <a:endParaRPr lang="en-US" altLang="zh-CN" sz="180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algn="ctr" eaLnBrk="1" hangingPunct="1"/>
            <a:r>
              <a:rPr lang="zh-CN" altLang="en-US" sz="1800">
                <a:solidFill>
                  <a:srgbClr val="FF0000"/>
                </a:solidFill>
                <a:latin typeface="Tahoma" panose="020B0604030504040204" pitchFamily="34" charset="0"/>
              </a:rPr>
              <a:t>的物理处理</a:t>
            </a:r>
            <a:endParaRPr lang="en-US" altLang="zh-CN" sz="180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algn="ctr" eaLnBrk="1" hangingPunct="1"/>
            <a:r>
              <a:rPr lang="zh-CN" altLang="en-US" sz="1800">
                <a:solidFill>
                  <a:srgbClr val="FF0000"/>
                </a:solidFill>
                <a:latin typeface="Tahoma" panose="020B0604030504040204" pitchFamily="34" charset="0"/>
              </a:rPr>
              <a:t>及优化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808664" y="1557338"/>
            <a:ext cx="841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查询</a:t>
            </a:r>
          </a:p>
        </p:txBody>
      </p:sp>
      <p:cxnSp>
        <p:nvCxnSpPr>
          <p:cNvPr id="35" name="直接箭头连接符 34"/>
          <p:cNvCxnSpPr>
            <a:cxnSpLocks noChangeShapeType="1"/>
            <a:stCxn id="34" idx="2"/>
          </p:cNvCxnSpPr>
          <p:nvPr/>
        </p:nvCxnSpPr>
        <p:spPr bwMode="auto">
          <a:xfrm>
            <a:off x="6229350" y="1925639"/>
            <a:ext cx="0" cy="5667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3648075" y="2133600"/>
            <a:ext cx="1511300" cy="922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基于图代数的逻辑处理及优化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816725" y="3216275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查询计划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896226" y="4076700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合并结果</a:t>
            </a:r>
          </a:p>
        </p:txBody>
      </p:sp>
      <p:cxnSp>
        <p:nvCxnSpPr>
          <p:cNvPr id="30" name="直接箭头连接符 29"/>
          <p:cNvCxnSpPr>
            <a:cxnSpLocks noChangeShapeType="1"/>
          </p:cNvCxnSpPr>
          <p:nvPr/>
        </p:nvCxnSpPr>
        <p:spPr bwMode="auto">
          <a:xfrm flipV="1">
            <a:off x="6229350" y="1901826"/>
            <a:ext cx="0" cy="46196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664201" y="1727200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</a:rPr>
              <a:t>返回结果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7CF9734-21A6-4ED2-8B8B-C71016C27780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设计方案</a:t>
            </a: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74455D5C-085B-4984-96EF-628BBA5F3EB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4" grpId="0"/>
      <p:bldP spid="34" grpId="1"/>
      <p:bldP spid="36" grpId="0"/>
      <p:bldP spid="36" grpId="1"/>
      <p:bldP spid="37" grpId="0"/>
      <p:bldP spid="37" grpId="1"/>
      <p:bldP spid="28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内容占位符 2"/>
          <p:cNvSpPr>
            <a:spLocks noGrp="1"/>
          </p:cNvSpPr>
          <p:nvPr>
            <p:ph idx="4294967295"/>
          </p:nvPr>
        </p:nvSpPr>
        <p:spPr bwMode="auto">
          <a:xfrm>
            <a:off x="334800" y="1054800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一体设计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新型硬件的优势</a:t>
            </a:r>
          </a:p>
          <a:p>
            <a:pPr>
              <a:defRPr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pic>
        <p:nvPicPr>
          <p:cNvPr id="1187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746250"/>
            <a:ext cx="5767388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7381875" y="1897064"/>
            <a:ext cx="1169988" cy="492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300">
                <a:cs typeface="Times New Roman" panose="02020603050405020304" pitchFamily="18" charset="0"/>
              </a:rPr>
              <a:t>Omni-Path </a:t>
            </a:r>
            <a:r>
              <a:rPr lang="zh-CN" altLang="en-US" sz="1300">
                <a:cs typeface="Times New Roman" panose="02020603050405020304" pitchFamily="18" charset="0"/>
              </a:rPr>
              <a:t>、</a:t>
            </a:r>
            <a:r>
              <a:rPr kumimoji="0" lang="en-US" altLang="zh-CN" sz="1300">
                <a:solidFill>
                  <a:srgbClr val="000000"/>
                </a:solidFill>
                <a:cs typeface="Times New Roman" panose="02020603050405020304" pitchFamily="18" charset="0"/>
              </a:rPr>
              <a:t>InfiniBand </a:t>
            </a:r>
            <a:r>
              <a:rPr kumimoji="0" lang="zh-CN" altLang="en-US" sz="1300">
                <a:solidFill>
                  <a:srgbClr val="000000"/>
                </a:solidFill>
                <a:cs typeface="Times New Roman" panose="02020603050405020304" pitchFamily="18" charset="0"/>
              </a:rPr>
              <a:t>等</a:t>
            </a:r>
          </a:p>
        </p:txBody>
      </p:sp>
      <p:sp>
        <p:nvSpPr>
          <p:cNvPr id="23" name="TextBox 55"/>
          <p:cNvSpPr txBox="1">
            <a:spLocks noChangeArrowheads="1"/>
          </p:cNvSpPr>
          <p:nvPr/>
        </p:nvSpPr>
        <p:spPr bwMode="auto">
          <a:xfrm>
            <a:off x="8551864" y="1897064"/>
            <a:ext cx="1550987" cy="492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0AB00"/>
              </a:buClr>
              <a:buSzPct val="80000"/>
            </a:pPr>
            <a:r>
              <a:rPr lang="zh-CN" altLang="en-US" sz="1300"/>
              <a:t>提升传输、降低网络随机读写</a:t>
            </a:r>
            <a:endParaRPr kumimoji="0" lang="zh-CN" altLang="en-US" sz="1300">
              <a:solidFill>
                <a:srgbClr val="000000"/>
              </a:solidFill>
              <a:latin typeface="宋体" panose="02010600030101010101" pitchFamily="2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418264" y="4581525"/>
            <a:ext cx="7651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25" name="TextBox 55"/>
          <p:cNvSpPr txBox="1">
            <a:spLocks noChangeArrowheads="1"/>
          </p:cNvSpPr>
          <p:nvPr/>
        </p:nvSpPr>
        <p:spPr bwMode="auto">
          <a:xfrm>
            <a:off x="7831138" y="3908426"/>
            <a:ext cx="1168400" cy="307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en-US" altLang="zh-CN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FPGA</a:t>
            </a: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kumimoji="0" lang="en-US" altLang="zh-CN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GPU</a:t>
            </a: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等</a:t>
            </a:r>
          </a:p>
        </p:txBody>
      </p:sp>
      <p:sp>
        <p:nvSpPr>
          <p:cNvPr id="26" name="TextBox 55"/>
          <p:cNvSpPr txBox="1">
            <a:spLocks noChangeArrowheads="1"/>
          </p:cNvSpPr>
          <p:nvPr/>
        </p:nvSpPr>
        <p:spPr bwMode="auto">
          <a:xfrm>
            <a:off x="8999539" y="3908426"/>
            <a:ext cx="1639887" cy="307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提升数据处理能力</a:t>
            </a:r>
          </a:p>
        </p:txBody>
      </p:sp>
      <p:cxnSp>
        <p:nvCxnSpPr>
          <p:cNvPr id="27" name="Elbow Connector 68"/>
          <p:cNvCxnSpPr>
            <a:cxnSpLocks noChangeShapeType="1"/>
          </p:cNvCxnSpPr>
          <p:nvPr/>
        </p:nvCxnSpPr>
        <p:spPr bwMode="auto">
          <a:xfrm flipV="1">
            <a:off x="7183438" y="4221164"/>
            <a:ext cx="1223962" cy="503237"/>
          </a:xfrm>
          <a:prstGeom prst="bentConnector3">
            <a:avLst>
              <a:gd name="adj1" fmla="val 99250"/>
            </a:avLst>
          </a:prstGeom>
          <a:noFill/>
          <a:ln w="25400" algn="ctr">
            <a:solidFill>
              <a:srgbClr val="C00000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Elbow Connector 68"/>
          <p:cNvCxnSpPr>
            <a:cxnSpLocks noChangeShapeType="1"/>
            <a:endCxn id="22" idx="2"/>
          </p:cNvCxnSpPr>
          <p:nvPr/>
        </p:nvCxnSpPr>
        <p:spPr bwMode="auto">
          <a:xfrm flipV="1">
            <a:off x="5959475" y="2389189"/>
            <a:ext cx="2006600" cy="1196975"/>
          </a:xfrm>
          <a:prstGeom prst="bentConnector2">
            <a:avLst/>
          </a:prstGeom>
          <a:noFill/>
          <a:ln w="25400" algn="ctr">
            <a:solidFill>
              <a:srgbClr val="C00000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418264" y="5445125"/>
            <a:ext cx="7651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30" name="TextBox 55"/>
          <p:cNvSpPr txBox="1">
            <a:spLocks noChangeArrowheads="1"/>
          </p:cNvSpPr>
          <p:nvPr/>
        </p:nvSpPr>
        <p:spPr bwMode="auto">
          <a:xfrm>
            <a:off x="7831138" y="5399089"/>
            <a:ext cx="1168400" cy="307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en-US" altLang="zh-CN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SSD</a:t>
            </a: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、闪存等</a:t>
            </a:r>
          </a:p>
        </p:txBody>
      </p:sp>
      <p:sp>
        <p:nvSpPr>
          <p:cNvPr id="31" name="TextBox 55"/>
          <p:cNvSpPr txBox="1">
            <a:spLocks noChangeArrowheads="1"/>
          </p:cNvSpPr>
          <p:nvPr/>
        </p:nvSpPr>
        <p:spPr bwMode="auto">
          <a:xfrm>
            <a:off x="8999539" y="5399089"/>
            <a:ext cx="1639887" cy="307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提升数据存储能力</a:t>
            </a: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879975" y="6215063"/>
            <a:ext cx="865188" cy="323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zh-CN" altLang="en-US" sz="15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大</a:t>
            </a:r>
            <a:r>
              <a:rPr kumimoji="0" lang="en-US" altLang="zh-CN" sz="15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Cache</a:t>
            </a:r>
          </a:p>
        </p:txBody>
      </p:sp>
      <p:sp>
        <p:nvSpPr>
          <p:cNvPr id="33" name="TextBox 55"/>
          <p:cNvSpPr txBox="1">
            <a:spLocks noChangeArrowheads="1"/>
          </p:cNvSpPr>
          <p:nvPr/>
        </p:nvSpPr>
        <p:spPr bwMode="auto">
          <a:xfrm>
            <a:off x="5748339" y="6227764"/>
            <a:ext cx="1639887" cy="307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kumimoji="0"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降低磁盘随机读写</a:t>
            </a:r>
          </a:p>
        </p:txBody>
      </p:sp>
      <p:cxnSp>
        <p:nvCxnSpPr>
          <p:cNvPr id="34" name="直接连接符 33"/>
          <p:cNvCxnSpPr>
            <a:cxnSpLocks noChangeShapeType="1"/>
            <a:endCxn id="30" idx="1"/>
          </p:cNvCxnSpPr>
          <p:nvPr/>
        </p:nvCxnSpPr>
        <p:spPr bwMode="auto">
          <a:xfrm>
            <a:off x="7183438" y="5553075"/>
            <a:ext cx="647700" cy="0"/>
          </a:xfrm>
          <a:prstGeom prst="line">
            <a:avLst/>
          </a:prstGeom>
          <a:noFill/>
          <a:ln w="19050" algn="ctr">
            <a:solidFill>
              <a:srgbClr val="C00000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等腰三角形 34"/>
          <p:cNvSpPr>
            <a:spLocks noChangeArrowheads="1"/>
          </p:cNvSpPr>
          <p:nvPr/>
        </p:nvSpPr>
        <p:spPr bwMode="auto">
          <a:xfrm>
            <a:off x="3055939" y="5229225"/>
            <a:ext cx="142875" cy="825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cxnSp>
        <p:nvCxnSpPr>
          <p:cNvPr id="36" name="肘形连接符 46"/>
          <p:cNvCxnSpPr>
            <a:cxnSpLocks noChangeShapeType="1"/>
            <a:endCxn id="32" idx="1"/>
          </p:cNvCxnSpPr>
          <p:nvPr/>
        </p:nvCxnSpPr>
        <p:spPr bwMode="auto">
          <a:xfrm>
            <a:off x="3222625" y="5270500"/>
            <a:ext cx="1657350" cy="1106488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C00000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标题 1">
            <a:extLst>
              <a:ext uri="{FF2B5EF4-FFF2-40B4-BE49-F238E27FC236}">
                <a16:creationId xmlns:a16="http://schemas.microsoft.com/office/drawing/2014/main" id="{95E0798D-F3A5-435E-AFDA-A310B2C90C7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黑体" pitchFamily="2" charset="-122"/>
                <a:cs typeface="+mn-cs"/>
              </a:rPr>
              <a:t>设计方案</a:t>
            </a:r>
          </a:p>
        </p:txBody>
      </p:sp>
      <p:sp>
        <p:nvSpPr>
          <p:cNvPr id="38" name="灯片编号占位符 5">
            <a:extLst>
              <a:ext uri="{FF2B5EF4-FFF2-40B4-BE49-F238E27FC236}">
                <a16:creationId xmlns:a16="http://schemas.microsoft.com/office/drawing/2014/main" id="{F968E19F-2487-4E84-BF77-C4077258D10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组合 63"/>
          <p:cNvGrpSpPr>
            <a:grpSpLocks/>
          </p:cNvGrpSpPr>
          <p:nvPr/>
        </p:nvGrpSpPr>
        <p:grpSpPr bwMode="auto">
          <a:xfrm>
            <a:off x="3151188" y="3055938"/>
            <a:ext cx="5943600" cy="1066800"/>
            <a:chOff x="1752601" y="2209798"/>
            <a:chExt cx="6934200" cy="1066110"/>
          </a:xfrm>
        </p:grpSpPr>
        <p:sp>
          <p:nvSpPr>
            <p:cNvPr id="64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9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集中式的图数据管理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5" name="组合 66"/>
          <p:cNvGrpSpPr>
            <a:grpSpLocks/>
          </p:cNvGrpSpPr>
          <p:nvPr/>
        </p:nvGrpSpPr>
        <p:grpSpPr bwMode="auto">
          <a:xfrm>
            <a:off x="3143250" y="4113213"/>
            <a:ext cx="5943600" cy="1066800"/>
            <a:chOff x="1752601" y="2209798"/>
            <a:chExt cx="6934200" cy="1066110"/>
          </a:xfrm>
        </p:grpSpPr>
        <p:sp>
          <p:nvSpPr>
            <p:cNvPr id="67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7" name="Text Box 9"/>
            <p:cNvSpPr txBox="1">
              <a:spLocks noChangeArrowheads="1"/>
            </p:cNvSpPr>
            <p:nvPr/>
          </p:nvSpPr>
          <p:spPr bwMode="gray">
            <a:xfrm>
              <a:off x="2513808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分布式的图数据管理 </a:t>
              </a:r>
            </a:p>
            <a:p>
              <a:pPr eaLnBrk="1" hangingPunct="1"/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6" name="组合 69"/>
          <p:cNvGrpSpPr>
            <a:grpSpLocks/>
          </p:cNvGrpSpPr>
          <p:nvPr/>
        </p:nvGrpSpPr>
        <p:grpSpPr bwMode="auto">
          <a:xfrm>
            <a:off x="3151188" y="5189538"/>
            <a:ext cx="5943600" cy="1066800"/>
            <a:chOff x="1752601" y="2209798"/>
            <a:chExt cx="6934200" cy="1066110"/>
          </a:xfrm>
        </p:grpSpPr>
        <p:sp>
          <p:nvSpPr>
            <p:cNvPr id="70" name="AutoShape 4"/>
            <p:cNvSpPr>
              <a:spLocks noChangeArrowheads="1"/>
            </p:cNvSpPr>
            <p:nvPr/>
          </p:nvSpPr>
          <p:spPr bwMode="gray">
            <a:xfrm>
              <a:off x="1752601" y="2209798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5" name="Text Box 9"/>
            <p:cNvSpPr txBox="1">
              <a:spLocks noChangeArrowheads="1"/>
            </p:cNvSpPr>
            <p:nvPr/>
          </p:nvSpPr>
          <p:spPr bwMode="gray">
            <a:xfrm>
              <a:off x="2513807" y="2209798"/>
              <a:ext cx="5700713" cy="106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Neo4j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/>
              <a:endPara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7" name="组合 62"/>
          <p:cNvGrpSpPr>
            <a:grpSpLocks/>
          </p:cNvGrpSpPr>
          <p:nvPr/>
        </p:nvGrpSpPr>
        <p:grpSpPr bwMode="auto">
          <a:xfrm>
            <a:off x="3151188" y="1989138"/>
            <a:ext cx="5943600" cy="1066800"/>
            <a:chOff x="1752601" y="2209800"/>
            <a:chExt cx="6934200" cy="1066111"/>
          </a:xfrm>
        </p:grpSpPr>
        <p:sp>
          <p:nvSpPr>
            <p:cNvPr id="73" name="AutoShape 4"/>
            <p:cNvSpPr>
              <a:spLocks noChangeArrowheads="1"/>
            </p:cNvSpPr>
            <p:nvPr/>
          </p:nvSpPr>
          <p:spPr bwMode="gray">
            <a:xfrm>
              <a:off x="1752601" y="2209800"/>
              <a:ext cx="6934200" cy="609206"/>
            </a:xfrm>
            <a:prstGeom prst="roundRect">
              <a:avLst>
                <a:gd name="adj" fmla="val 10889"/>
              </a:avLst>
            </a:prstGeom>
            <a:gradFill flip="none" rotWithShape="1">
              <a:gsLst>
                <a:gs pos="0">
                  <a:srgbClr val="FFFFFF"/>
                </a:gs>
                <a:gs pos="25000">
                  <a:srgbClr val="9999CC">
                    <a:lumMod val="40000"/>
                    <a:lumOff val="60000"/>
                  </a:srgbClr>
                </a:gs>
                <a:gs pos="75000">
                  <a:srgbClr val="9999CC">
                    <a:lumMod val="60000"/>
                    <a:lumOff val="40000"/>
                  </a:srgbClr>
                </a:gs>
              </a:gsLst>
              <a:lin ang="5400000" scaled="0"/>
              <a:tileRect/>
            </a:gradFill>
            <a:ln w="38100">
              <a:noFill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5293" name="Text Box 9"/>
            <p:cNvSpPr txBox="1">
              <a:spLocks noChangeArrowheads="1"/>
            </p:cNvSpPr>
            <p:nvPr/>
          </p:nvSpPr>
          <p:spPr bwMode="gray">
            <a:xfrm>
              <a:off x="2513807" y="2209800"/>
              <a:ext cx="5700713" cy="106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</a:rPr>
                <a:t>研究背景</a:t>
              </a:r>
            </a:p>
            <a:p>
              <a:pPr eaLnBrk="1" hangingPunct="1"/>
              <a:endParaRPr lang="zh-CN" altLang="en-US" sz="3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5238" name="组合 5"/>
          <p:cNvGrpSpPr>
            <a:grpSpLocks/>
          </p:cNvGrpSpPr>
          <p:nvPr/>
        </p:nvGrpSpPr>
        <p:grpSpPr bwMode="auto">
          <a:xfrm rot="-5400000">
            <a:off x="941388" y="3817938"/>
            <a:ext cx="4572000" cy="152400"/>
            <a:chOff x="0" y="3259138"/>
            <a:chExt cx="9144000" cy="195262"/>
          </a:xfrm>
        </p:grpSpPr>
        <p:sp>
          <p:nvSpPr>
            <p:cNvPr id="76" name="Rectangle 3"/>
            <p:cNvSpPr>
              <a:spLocks noChangeArrowheads="1"/>
            </p:cNvSpPr>
            <p:nvPr/>
          </p:nvSpPr>
          <p:spPr bwMode="gray">
            <a:xfrm>
              <a:off x="0" y="3259138"/>
              <a:ext cx="9144000" cy="5491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Rectangle 4"/>
            <p:cNvSpPr>
              <a:spLocks noChangeArrowheads="1"/>
            </p:cNvSpPr>
            <p:nvPr/>
          </p:nvSpPr>
          <p:spPr bwMode="gray">
            <a:xfrm>
              <a:off x="1" y="3312022"/>
              <a:ext cx="9144000" cy="142379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5239" name="Group 65"/>
          <p:cNvGrpSpPr>
            <a:grpSpLocks/>
          </p:cNvGrpSpPr>
          <p:nvPr/>
        </p:nvGrpSpPr>
        <p:grpSpPr bwMode="auto">
          <a:xfrm>
            <a:off x="2770189" y="1836739"/>
            <a:ext cx="854075" cy="922337"/>
            <a:chOff x="2789" y="1625"/>
            <a:chExt cx="847" cy="915"/>
          </a:xfrm>
        </p:grpSpPr>
        <p:sp>
          <p:nvSpPr>
            <p:cNvPr id="79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8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5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0" name="Group 65"/>
          <p:cNvGrpSpPr>
            <a:grpSpLocks/>
          </p:cNvGrpSpPr>
          <p:nvPr/>
        </p:nvGrpSpPr>
        <p:grpSpPr bwMode="auto">
          <a:xfrm>
            <a:off x="2770189" y="2903539"/>
            <a:ext cx="854075" cy="922337"/>
            <a:chOff x="2789" y="1625"/>
            <a:chExt cx="847" cy="915"/>
          </a:xfrm>
        </p:grpSpPr>
        <p:sp>
          <p:nvSpPr>
            <p:cNvPr id="90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7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96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1" name="Group 65"/>
          <p:cNvGrpSpPr>
            <a:grpSpLocks/>
          </p:cNvGrpSpPr>
          <p:nvPr/>
        </p:nvGrpSpPr>
        <p:grpSpPr bwMode="auto">
          <a:xfrm>
            <a:off x="2770189" y="5037139"/>
            <a:ext cx="854075" cy="922337"/>
            <a:chOff x="2789" y="1625"/>
            <a:chExt cx="847" cy="915"/>
          </a:xfrm>
        </p:grpSpPr>
        <p:sp>
          <p:nvSpPr>
            <p:cNvPr id="101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2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4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6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07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8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9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5242" name="Group 65"/>
          <p:cNvGrpSpPr>
            <a:grpSpLocks/>
          </p:cNvGrpSpPr>
          <p:nvPr/>
        </p:nvGrpSpPr>
        <p:grpSpPr bwMode="auto">
          <a:xfrm>
            <a:off x="2770189" y="3970339"/>
            <a:ext cx="854075" cy="922337"/>
            <a:chOff x="2789" y="1625"/>
            <a:chExt cx="847" cy="915"/>
          </a:xfrm>
        </p:grpSpPr>
        <p:sp>
          <p:nvSpPr>
            <p:cNvPr id="112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3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258" cy="816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Oval 68"/>
            <p:cNvSpPr>
              <a:spLocks noChangeArrowheads="1"/>
            </p:cNvSpPr>
            <p:nvPr/>
          </p:nvSpPr>
          <p:spPr bwMode="gray">
            <a:xfrm>
              <a:off x="2849" y="1683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816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8" cy="8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9525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18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1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9" name="Oval 73"/>
              <p:cNvSpPr>
                <a:spLocks noChangeArrowheads="1"/>
              </p:cNvSpPr>
              <p:nvPr/>
            </p:nvSpPr>
            <p:spPr bwMode="gray">
              <a:xfrm>
                <a:off x="4184" y="1712"/>
                <a:ext cx="1219" cy="122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0" name="Oval 74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3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1" name="Oval 75"/>
              <p:cNvSpPr>
                <a:spLocks noChangeArrowheads="1"/>
              </p:cNvSpPr>
              <p:nvPr/>
            </p:nvSpPr>
            <p:spPr bwMode="gray">
              <a:xfrm>
                <a:off x="4264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kern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917825" y="2024063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一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917825" y="3036888"/>
            <a:ext cx="5969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二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92425" y="4146550"/>
            <a:ext cx="59690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917825" y="5218114"/>
            <a:ext cx="596900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+mn-ea"/>
                <a:ea typeface="+mn-ea"/>
              </a:rPr>
              <a:t>四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95248" name="Rectangle 35"/>
          <p:cNvSpPr>
            <a:spLocks noChangeArrowheads="1"/>
          </p:cNvSpPr>
          <p:nvPr/>
        </p:nvSpPr>
        <p:spPr bwMode="blackWhite">
          <a:xfrm>
            <a:off x="1954213" y="1412875"/>
            <a:ext cx="8286750" cy="3547654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Tahoma" panose="020B0604030504040204" pitchFamily="34" charset="0"/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4B880E65-D8FC-4917-96D5-1D4AA404FE64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目录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016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dirty="0">
                <a:ea typeface="黑体" pitchFamily="49" charset="-122"/>
                <a:cs typeface="Times New Roman" panose="02020603050405020304" pitchFamily="18" charset="0"/>
              </a:rPr>
              <a:t>通用的图计算软件</a:t>
            </a:r>
            <a:endParaRPr kumimoji="0" lang="en-US" altLang="zh-CN" sz="2800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 bwMode="auto">
          <a:xfrm>
            <a:off x="1703512" y="1952836"/>
            <a:ext cx="8610600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  <a:defRPr/>
            </a:pPr>
            <a:r>
              <a:rPr kumimoji="0" lang="zh-CN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针对大型图的计算，目前通用的图</a:t>
            </a:r>
            <a:r>
              <a:rPr kumimoji="0"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</a:t>
            </a:r>
            <a:r>
              <a:rPr kumimoji="0" lang="zh-CN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软件主要包括两种：</a:t>
            </a:r>
            <a:endParaRPr kumimoji="0" lang="en-US" altLang="zh-CN" sz="2400" b="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1800"/>
              </a:spcBef>
              <a:buClr>
                <a:srgbClr val="0070C0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第一种主要是</a:t>
            </a:r>
            <a:r>
              <a:rPr kumimoji="0" lang="zh-CN" altLang="zh-CN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基于遍历算法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实时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的图数据库，如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Neo4j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OrientDB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DEX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Infinite Graph；</a:t>
            </a:r>
          </a:p>
          <a:p>
            <a:pPr lvl="1" algn="just">
              <a:lnSpc>
                <a:spcPct val="150000"/>
              </a:lnSpc>
              <a:spcBef>
                <a:spcPts val="1200"/>
              </a:spcBef>
              <a:buClr>
                <a:srgbClr val="0070C0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第二种则是以图</a:t>
            </a:r>
            <a:r>
              <a:rPr kumimoji="0" lang="zh-CN" altLang="zh-CN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顶点为中心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000" b="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基于消息传递批处理的并行引擎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kumimoji="0" lang="en-US" altLang="zh-CN" sz="20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GoldenOrb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Giraph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Pregel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Hama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，这些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图处理软件主要是</a:t>
            </a:r>
            <a:r>
              <a:rPr kumimoji="0" lang="zh-CN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BSP</a:t>
            </a:r>
            <a:r>
              <a:rPr kumimoji="0" lang="zh-CN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kumimoji="0" lang="zh-CN" altLang="zh-CN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实现的并行图处理系统</a:t>
            </a:r>
            <a:r>
              <a:rPr kumimoji="0" lang="zh-CN" alt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70CCD8-AFA1-4B7A-B60E-04AFCCCEDE7B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Neo4j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401F4A6-267D-494B-A5BE-751B53AED69B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766885"/>
      </p:ext>
    </p:extLst>
  </p:cSld>
  <p:clrMapOvr>
    <a:masterClrMapping/>
  </p:clrMapOvr>
  <p:transition advTm="126155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70C0"/>
              </a:buClr>
            </a:pPr>
            <a:r>
              <a:rPr kumimoji="0" lang="en-US" altLang="zh-CN" sz="3200" dirty="0">
                <a:ea typeface="黑体" pitchFamily="49" charset="-122"/>
                <a:cs typeface="Times New Roman" panose="02020603050405020304" pitchFamily="18" charset="0"/>
              </a:rPr>
              <a:t>Neoj4</a:t>
            </a:r>
            <a:r>
              <a:rPr kumimoji="0" lang="zh-CN" altLang="en-US" sz="3200" dirty="0">
                <a:ea typeface="黑体" pitchFamily="49" charset="-122"/>
                <a:cs typeface="Times New Roman" panose="02020603050405020304" pitchFamily="18" charset="0"/>
              </a:rPr>
              <a:t> 的优点：</a:t>
            </a:r>
            <a:endParaRPr kumimoji="0" lang="en-US" altLang="zh-CN" sz="3000" dirty="0"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sz="2800" dirty="0">
                <a:ea typeface="黑体" pitchFamily="49" charset="-122"/>
              </a:rPr>
              <a:t>将每个人连接到图中</a:t>
            </a:r>
            <a:endParaRPr kumimoji="0" lang="en-US" altLang="zh-CN" sz="2800" dirty="0"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通过连接世界各地的社区、用户及合作伙伴等将图技术引入主流</a:t>
            </a:r>
            <a:endParaRPr kumimoji="0" lang="en-US" altLang="zh-CN" sz="3000" dirty="0"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sz="2800" dirty="0">
                <a:ea typeface="黑体" pitchFamily="49" charset="-122"/>
              </a:rPr>
              <a:t>全球最大、最活跃的图社区</a:t>
            </a:r>
            <a:endParaRPr kumimoji="0" lang="en-US" altLang="zh-CN" sz="2800" dirty="0"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en-US" altLang="zh-CN" sz="1600" b="0" dirty="0">
                <a:ea typeface="黑体" pitchFamily="49" charset="-122"/>
              </a:rPr>
              <a:t>3,000,000+</a:t>
            </a:r>
            <a:r>
              <a:rPr kumimoji="0" lang="zh-CN" altLang="en-US" sz="1600" b="0" dirty="0">
                <a:ea typeface="黑体" pitchFamily="49" charset="-122"/>
              </a:rPr>
              <a:t>下载量，每月下载</a:t>
            </a:r>
            <a:r>
              <a:rPr kumimoji="0" lang="en-US" altLang="zh-CN" sz="1600" b="0" dirty="0">
                <a:ea typeface="黑体" pitchFamily="49" charset="-122"/>
              </a:rPr>
              <a:t>50,000</a:t>
            </a:r>
            <a:r>
              <a:rPr kumimoji="0" lang="zh-CN" altLang="en-US" sz="1600" b="0" dirty="0">
                <a:ea typeface="黑体" pitchFamily="49" charset="-122"/>
              </a:rPr>
              <a:t>次</a:t>
            </a:r>
            <a:endParaRPr kumimoji="0" lang="en-US" altLang="zh-CN" sz="1600" b="0" dirty="0"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en-US" altLang="zh-CN" sz="1600" b="0" dirty="0">
                <a:ea typeface="黑体" pitchFamily="49" charset="-122"/>
              </a:rPr>
              <a:t>50,000+</a:t>
            </a:r>
            <a:r>
              <a:rPr kumimoji="0" lang="zh-CN" altLang="en-US" sz="1600" b="0" dirty="0">
                <a:ea typeface="黑体" pitchFamily="49" charset="-122"/>
              </a:rPr>
              <a:t>图教育</a:t>
            </a:r>
            <a:r>
              <a:rPr kumimoji="0" lang="en-US" altLang="zh-CN" sz="1600" b="0" dirty="0">
                <a:ea typeface="黑体" pitchFamily="49" charset="-122"/>
              </a:rPr>
              <a:t>(graph education)</a:t>
            </a:r>
            <a:r>
              <a:rPr kumimoji="0" lang="zh-CN" altLang="en-US" sz="1600" b="0" dirty="0">
                <a:ea typeface="黑体" pitchFamily="49" charset="-122"/>
              </a:rPr>
              <a:t>注册人</a:t>
            </a:r>
            <a:endParaRPr kumimoji="0" lang="en-US" altLang="zh-CN" sz="1600" b="0" dirty="0"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en-US" altLang="zh-CN" sz="1600" b="0" dirty="0">
                <a:ea typeface="黑体" pitchFamily="49" charset="-122"/>
              </a:rPr>
              <a:t>48,000</a:t>
            </a:r>
            <a:r>
              <a:rPr kumimoji="0" lang="zh-CN" altLang="en-US" sz="1600" b="0" dirty="0">
                <a:ea typeface="黑体" pitchFamily="49" charset="-122"/>
              </a:rPr>
              <a:t>多个</a:t>
            </a:r>
            <a:r>
              <a:rPr kumimoji="0" lang="en-US" altLang="zh-CN" sz="1600" b="0" dirty="0">
                <a:ea typeface="黑体" pitchFamily="49" charset="-122"/>
              </a:rPr>
              <a:t>Meetup</a:t>
            </a:r>
            <a:r>
              <a:rPr kumimoji="0" lang="zh-CN" altLang="en-US" sz="1600" b="0" dirty="0">
                <a:ea typeface="黑体" pitchFamily="49" charset="-122"/>
              </a:rPr>
              <a:t>会员</a:t>
            </a:r>
            <a:endParaRPr kumimoji="0" lang="en-US" altLang="zh-CN" sz="1600" b="0" dirty="0"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zh-CN" altLang="en-US" sz="1600" b="0" dirty="0">
                <a:ea typeface="黑体" pitchFamily="49" charset="-122"/>
              </a:rPr>
              <a:t>全球</a:t>
            </a:r>
            <a:r>
              <a:rPr kumimoji="0" lang="en-US" altLang="zh-CN" sz="1600" b="0" dirty="0">
                <a:ea typeface="黑体" pitchFamily="49" charset="-122"/>
              </a:rPr>
              <a:t>2000</a:t>
            </a:r>
            <a:r>
              <a:rPr kumimoji="0" lang="zh-CN" altLang="en-US" sz="1600" b="0" dirty="0">
                <a:ea typeface="黑体" pitchFamily="49" charset="-122"/>
              </a:rPr>
              <a:t>强中有</a:t>
            </a:r>
            <a:r>
              <a:rPr kumimoji="0" lang="en-US" altLang="zh-CN" sz="1600" b="0" dirty="0">
                <a:ea typeface="黑体" pitchFamily="49" charset="-122"/>
              </a:rPr>
              <a:t>50%</a:t>
            </a:r>
            <a:r>
              <a:rPr kumimoji="0" lang="zh-CN" altLang="en-US" sz="1600" b="0" dirty="0">
                <a:ea typeface="黑体" pitchFamily="49" charset="-122"/>
              </a:rPr>
              <a:t>使用过</a:t>
            </a:r>
            <a:r>
              <a:rPr kumimoji="0" lang="en-US" altLang="zh-CN" sz="1600" b="0" dirty="0">
                <a:ea typeface="黑体" pitchFamily="49" charset="-122"/>
              </a:rPr>
              <a:t>Neo4j</a:t>
            </a:r>
            <a:endParaRPr kumimoji="0" lang="zh-CN" altLang="en-US" sz="1600" b="0" dirty="0"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sz="2800" dirty="0">
                <a:latin typeface="黑体" pitchFamily="49" charset="-122"/>
                <a:ea typeface="黑体" pitchFamily="49" charset="-122"/>
              </a:rPr>
              <a:t>易学、易用</a:t>
            </a:r>
            <a:endParaRPr kumimoji="0" lang="en-US" altLang="zh-CN" sz="2800" dirty="0">
              <a:latin typeface="黑体" pitchFamily="49" charset="-122"/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用户界面直观交互且内置学习教程</a:t>
            </a:r>
            <a:endParaRPr kumimoji="0" lang="en-US" altLang="zh-CN" sz="1600" b="0" dirty="0">
              <a:solidFill>
                <a:srgbClr val="000000"/>
              </a:solidFill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en-US" altLang="zh-CN" sz="1600" b="0" dirty="0">
                <a:solidFill>
                  <a:srgbClr val="000000"/>
                </a:solidFill>
                <a:ea typeface="黑体" pitchFamily="49" charset="-122"/>
              </a:rPr>
              <a:t>Cypher</a:t>
            </a: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查询语言</a:t>
            </a:r>
            <a:r>
              <a:rPr kumimoji="0" lang="en-US" altLang="zh-CN" sz="1600" b="0" dirty="0">
                <a:solidFill>
                  <a:srgbClr val="000000"/>
                </a:solidFill>
                <a:ea typeface="黑体" pitchFamily="49" charset="-122"/>
              </a:rPr>
              <a:t>(CQL)</a:t>
            </a: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受启发与</a:t>
            </a:r>
            <a:r>
              <a:rPr kumimoji="0" lang="en-US" altLang="zh-CN" sz="1600" b="0" dirty="0">
                <a:solidFill>
                  <a:srgbClr val="000000"/>
                </a:solidFill>
                <a:ea typeface="黑体" pitchFamily="49" charset="-122"/>
              </a:rPr>
              <a:t>SQL，</a:t>
            </a: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易于上手</a:t>
            </a:r>
            <a:endParaRPr kumimoji="0" lang="zh-CN" altLang="en-US" sz="3000" dirty="0">
              <a:latin typeface="黑体" pitchFamily="49" charset="-122"/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sz="2800" dirty="0">
                <a:latin typeface="黑体" pitchFamily="49" charset="-122"/>
                <a:ea typeface="黑体" pitchFamily="49" charset="-122"/>
              </a:rPr>
              <a:t>高性能读写可扩展性</a:t>
            </a:r>
            <a:endParaRPr kumimoji="0" lang="en-US" altLang="zh-CN" sz="2800" dirty="0">
              <a:latin typeface="黑体" pitchFamily="49" charset="-122"/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sz="2800" dirty="0">
                <a:latin typeface="黑体" pitchFamily="49" charset="-122"/>
                <a:ea typeface="黑体" pitchFamily="49" charset="-122"/>
              </a:rPr>
              <a:t>数据导入</a:t>
            </a:r>
            <a:r>
              <a:rPr kumimoji="0" lang="en-US" altLang="zh-CN" sz="2800" dirty="0">
                <a:latin typeface="黑体" pitchFamily="49" charset="-122"/>
                <a:ea typeface="黑体" pitchFamily="49" charset="-122"/>
              </a:rPr>
              <a:t>Neo4j</a:t>
            </a:r>
            <a:r>
              <a:rPr kumimoji="0" lang="zh-CN" altLang="en-US" sz="2800" dirty="0">
                <a:latin typeface="黑体" pitchFamily="49" charset="-122"/>
                <a:ea typeface="黑体" pitchFamily="49" charset="-122"/>
              </a:rPr>
              <a:t>更加方便</a:t>
            </a:r>
            <a:endParaRPr kumimoji="0" lang="en-US" altLang="zh-CN" sz="2800" dirty="0">
              <a:latin typeface="黑体" pitchFamily="49" charset="-122"/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大规模数据加载速度快、内存占用低</a:t>
            </a:r>
            <a:endParaRPr kumimoji="0" lang="en-US" altLang="zh-CN" sz="1600" b="0" dirty="0">
              <a:solidFill>
                <a:srgbClr val="000000"/>
              </a:solidFill>
              <a:ea typeface="黑体" pitchFamily="49" charset="-122"/>
            </a:endParaRPr>
          </a:p>
          <a:p>
            <a:pPr marL="742950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0" lang="zh-CN" altLang="en-US" sz="1600" b="0" dirty="0">
                <a:solidFill>
                  <a:srgbClr val="000000"/>
                </a:solidFill>
                <a:ea typeface="黑体" pitchFamily="49" charset="-122"/>
              </a:rPr>
              <a:t>只需选择需要导入的数据、无需考虑数据大小</a:t>
            </a:r>
            <a:endParaRPr kumimoji="0" lang="zh-CN" altLang="en-US" sz="3000" dirty="0">
              <a:latin typeface="黑体" pitchFamily="49" charset="-122"/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en-US" altLang="zh-CN" sz="3000" dirty="0">
                <a:ea typeface="黑体" pitchFamily="49" charset="-122"/>
              </a:rPr>
              <a:t>……</a:t>
            </a:r>
            <a:endParaRPr kumimoji="0" lang="en-US" altLang="zh-CN" sz="3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06" y="2996952"/>
            <a:ext cx="3600400" cy="136815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57D9366-EC39-4B7F-8257-B74D54AD355B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Neo4j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AE582BA-DC1A-4241-AAB1-712E61E33269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66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8264"/>
      </p:ext>
    </p:extLst>
  </p:cSld>
  <p:clrMapOvr>
    <a:masterClrMapping/>
  </p:clrMapOvr>
  <p:transition advTm="70297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/>
          </p:cNvSpPr>
          <p:nvPr/>
        </p:nvSpPr>
        <p:spPr bwMode="auto">
          <a:xfrm>
            <a:off x="334800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70C0"/>
              </a:buClr>
            </a:pPr>
            <a:r>
              <a:rPr kumimoji="0" lang="en-US" altLang="zh-CN" sz="3200" dirty="0">
                <a:ea typeface="黑体" pitchFamily="49" charset="-122"/>
                <a:cs typeface="Times New Roman" panose="02020603050405020304" pitchFamily="18" charset="0"/>
              </a:rPr>
              <a:t>Neoj4</a:t>
            </a:r>
            <a:r>
              <a:rPr kumimoji="0" lang="zh-CN" altLang="en-US" sz="3200" dirty="0">
                <a:ea typeface="黑体" pitchFamily="49" charset="-122"/>
                <a:cs typeface="Times New Roman" panose="02020603050405020304" pitchFamily="18" charset="0"/>
              </a:rPr>
              <a:t> 的特点：</a:t>
            </a:r>
            <a:endParaRPr kumimoji="0" lang="en-US" altLang="zh-CN" sz="3000" dirty="0">
              <a:ea typeface="黑体" pitchFamily="49" charset="-122"/>
            </a:endParaRP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en-US" altLang="zh-CN" dirty="0">
                <a:ea typeface="黑体" pitchFamily="49" charset="-122"/>
              </a:rPr>
              <a:t>SQL</a:t>
            </a:r>
            <a:r>
              <a:rPr kumimoji="0" lang="zh-CN" altLang="en-US" dirty="0">
                <a:ea typeface="黑体" pitchFamily="49" charset="-122"/>
              </a:rPr>
              <a:t>就像简单的查询语言</a:t>
            </a:r>
            <a:r>
              <a:rPr kumimoji="0" lang="en-US" altLang="zh-CN" dirty="0">
                <a:ea typeface="黑体" pitchFamily="49" charset="-122"/>
              </a:rPr>
              <a:t>Neo4j CQL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遵循属性图数据模型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通过使用</a:t>
            </a:r>
            <a:r>
              <a:rPr kumimoji="0" lang="en-US" altLang="zh-CN" dirty="0">
                <a:ea typeface="黑体" pitchFamily="49" charset="-122"/>
              </a:rPr>
              <a:t>Apache Lucence</a:t>
            </a:r>
            <a:r>
              <a:rPr kumimoji="0" lang="zh-CN" altLang="en-US" dirty="0">
                <a:ea typeface="黑体" pitchFamily="49" charset="-122"/>
              </a:rPr>
              <a:t>支持索引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支持</a:t>
            </a:r>
            <a:r>
              <a:rPr kumimoji="0" lang="en-US" altLang="zh-CN" dirty="0">
                <a:ea typeface="黑体" pitchFamily="49" charset="-122"/>
              </a:rPr>
              <a:t>UNIQUE</a:t>
            </a:r>
            <a:r>
              <a:rPr kumimoji="0" lang="zh-CN" altLang="en-US" dirty="0">
                <a:ea typeface="黑体" pitchFamily="49" charset="-122"/>
              </a:rPr>
              <a:t>约束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包含一个用于执行</a:t>
            </a:r>
            <a:r>
              <a:rPr kumimoji="0" lang="en-US" altLang="zh-CN" dirty="0">
                <a:ea typeface="黑体" pitchFamily="49" charset="-122"/>
              </a:rPr>
              <a:t>CQL</a:t>
            </a:r>
            <a:r>
              <a:rPr kumimoji="0" lang="zh-CN" altLang="en-US" dirty="0">
                <a:ea typeface="黑体" pitchFamily="49" charset="-122"/>
              </a:rPr>
              <a:t>命令的</a:t>
            </a:r>
            <a:r>
              <a:rPr kumimoji="0" lang="en-US" altLang="zh-CN" dirty="0">
                <a:ea typeface="黑体" pitchFamily="49" charset="-122"/>
              </a:rPr>
              <a:t>UI</a:t>
            </a:r>
            <a:r>
              <a:rPr kumimoji="0" lang="zh-CN" altLang="en-US" dirty="0">
                <a:ea typeface="黑体" pitchFamily="49" charset="-122"/>
              </a:rPr>
              <a:t>：</a:t>
            </a:r>
            <a:r>
              <a:rPr kumimoji="0" lang="en-US" altLang="zh-CN" dirty="0">
                <a:ea typeface="黑体" pitchFamily="49" charset="-122"/>
              </a:rPr>
              <a:t>Neo4j</a:t>
            </a:r>
            <a:r>
              <a:rPr kumimoji="0" lang="zh-CN" altLang="en-US" dirty="0">
                <a:ea typeface="黑体" pitchFamily="49" charset="-122"/>
              </a:rPr>
              <a:t>数据浏览器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支持完整的</a:t>
            </a:r>
            <a:r>
              <a:rPr kumimoji="0" lang="en-US" altLang="zh-CN" dirty="0">
                <a:ea typeface="黑体" pitchFamily="49" charset="-122"/>
              </a:rPr>
              <a:t>ACID</a:t>
            </a:r>
            <a:r>
              <a:rPr kumimoji="0" lang="zh-CN" altLang="en-US" dirty="0">
                <a:ea typeface="黑体" pitchFamily="49" charset="-122"/>
              </a:rPr>
              <a:t>（原子性，一致性，隔离性和持久性）规则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采用原生图形库与本地</a:t>
            </a:r>
            <a:r>
              <a:rPr kumimoji="0" lang="en-US" altLang="zh-CN" dirty="0">
                <a:ea typeface="黑体" pitchFamily="49" charset="-122"/>
              </a:rPr>
              <a:t>GPE</a:t>
            </a:r>
            <a:r>
              <a:rPr kumimoji="0" lang="zh-CN" altLang="en-US" dirty="0">
                <a:ea typeface="黑体" pitchFamily="49" charset="-122"/>
              </a:rPr>
              <a:t>（图形处理引擎）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支持查询的数据导出到</a:t>
            </a:r>
            <a:r>
              <a:rPr kumimoji="0" lang="en-US" altLang="zh-CN" dirty="0">
                <a:ea typeface="黑体" pitchFamily="49" charset="-122"/>
              </a:rPr>
              <a:t>JSON</a:t>
            </a:r>
            <a:r>
              <a:rPr kumimoji="0" lang="zh-CN" altLang="en-US" dirty="0">
                <a:ea typeface="黑体" pitchFamily="49" charset="-122"/>
              </a:rPr>
              <a:t>和</a:t>
            </a:r>
            <a:r>
              <a:rPr kumimoji="0" lang="en-US" altLang="zh-CN" dirty="0">
                <a:ea typeface="黑体" pitchFamily="49" charset="-122"/>
              </a:rPr>
              <a:t>XLS</a:t>
            </a:r>
            <a:r>
              <a:rPr kumimoji="0" lang="zh-CN" altLang="en-US" dirty="0">
                <a:ea typeface="黑体" pitchFamily="49" charset="-122"/>
              </a:rPr>
              <a:t>格式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提供了</a:t>
            </a:r>
            <a:r>
              <a:rPr kumimoji="0" lang="en-US" altLang="zh-CN" dirty="0">
                <a:ea typeface="黑体" pitchFamily="49" charset="-122"/>
              </a:rPr>
              <a:t>REST API</a:t>
            </a:r>
            <a:r>
              <a:rPr kumimoji="0" lang="zh-CN" altLang="en-US" dirty="0">
                <a:ea typeface="黑体" pitchFamily="49" charset="-122"/>
              </a:rPr>
              <a:t>，可以被任何编程语言（如</a:t>
            </a:r>
            <a:r>
              <a:rPr kumimoji="0" lang="en-US" altLang="zh-CN" dirty="0">
                <a:ea typeface="黑体" pitchFamily="49" charset="-122"/>
              </a:rPr>
              <a:t>Java</a:t>
            </a:r>
            <a:r>
              <a:rPr kumimoji="0" lang="zh-CN" altLang="en-US" dirty="0">
                <a:ea typeface="黑体" pitchFamily="49" charset="-122"/>
              </a:rPr>
              <a:t>，</a:t>
            </a:r>
            <a:r>
              <a:rPr kumimoji="0" lang="en-US" altLang="zh-CN" dirty="0">
                <a:ea typeface="黑体" pitchFamily="49" charset="-122"/>
              </a:rPr>
              <a:t>Spring</a:t>
            </a:r>
            <a:r>
              <a:rPr kumimoji="0" lang="zh-CN" altLang="en-US" dirty="0">
                <a:ea typeface="黑体" pitchFamily="49" charset="-122"/>
              </a:rPr>
              <a:t>，</a:t>
            </a:r>
            <a:r>
              <a:rPr kumimoji="0" lang="en-US" altLang="zh-CN" dirty="0">
                <a:ea typeface="黑体" pitchFamily="49" charset="-122"/>
              </a:rPr>
              <a:t>Scala</a:t>
            </a:r>
            <a:r>
              <a:rPr kumimoji="0" lang="zh-CN" altLang="en-US" dirty="0">
                <a:ea typeface="黑体" pitchFamily="49" charset="-122"/>
              </a:rPr>
              <a:t>等）访问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提供了可以通过任何</a:t>
            </a:r>
            <a:r>
              <a:rPr kumimoji="0" lang="en-US" altLang="zh-CN" dirty="0">
                <a:ea typeface="黑体" pitchFamily="49" charset="-122"/>
              </a:rPr>
              <a:t>UI MVC</a:t>
            </a:r>
            <a:r>
              <a:rPr kumimoji="0" lang="zh-CN" altLang="en-US" dirty="0">
                <a:ea typeface="黑体" pitchFamily="49" charset="-122"/>
              </a:rPr>
              <a:t>框架（如</a:t>
            </a:r>
            <a:r>
              <a:rPr kumimoji="0" lang="en-US" altLang="zh-CN" dirty="0">
                <a:ea typeface="黑体" pitchFamily="49" charset="-122"/>
              </a:rPr>
              <a:t>Node JS</a:t>
            </a:r>
            <a:r>
              <a:rPr kumimoji="0" lang="zh-CN" altLang="en-US" dirty="0">
                <a:ea typeface="黑体" pitchFamily="49" charset="-122"/>
              </a:rPr>
              <a:t>）访问的</a:t>
            </a:r>
            <a:r>
              <a:rPr kumimoji="0" lang="en-US" altLang="zh-CN" dirty="0">
                <a:ea typeface="黑体" pitchFamily="49" charset="-122"/>
              </a:rPr>
              <a:t>Java</a:t>
            </a:r>
            <a:r>
              <a:rPr kumimoji="0" lang="zh-CN" altLang="en-US" dirty="0">
                <a:ea typeface="黑体" pitchFamily="49" charset="-122"/>
              </a:rPr>
              <a:t>脚本</a:t>
            </a:r>
          </a:p>
          <a:p>
            <a:pPr marL="533400" indent="-533400">
              <a:buClr>
                <a:srgbClr val="0070C0"/>
              </a:buClr>
              <a:buFont typeface="Wingdings" pitchFamily="2" charset="2"/>
              <a:buChar char="p"/>
            </a:pPr>
            <a:r>
              <a:rPr kumimoji="0" lang="zh-CN" altLang="en-US" dirty="0">
                <a:ea typeface="黑体" pitchFamily="49" charset="-122"/>
              </a:rPr>
              <a:t>支持两种</a:t>
            </a:r>
            <a:r>
              <a:rPr kumimoji="0" lang="en-US" altLang="zh-CN" dirty="0">
                <a:ea typeface="黑体" pitchFamily="49" charset="-122"/>
              </a:rPr>
              <a:t>Java API</a:t>
            </a:r>
            <a:r>
              <a:rPr kumimoji="0" lang="zh-CN" altLang="en-US" dirty="0">
                <a:ea typeface="黑体" pitchFamily="49" charset="-122"/>
              </a:rPr>
              <a:t>：</a:t>
            </a:r>
            <a:r>
              <a:rPr kumimoji="0" lang="en-US" altLang="zh-CN" dirty="0">
                <a:ea typeface="黑体" pitchFamily="49" charset="-122"/>
              </a:rPr>
              <a:t>Cypher API</a:t>
            </a:r>
            <a:r>
              <a:rPr kumimoji="0" lang="zh-CN" altLang="en-US" dirty="0">
                <a:ea typeface="黑体" pitchFamily="49" charset="-122"/>
              </a:rPr>
              <a:t>和</a:t>
            </a:r>
            <a:r>
              <a:rPr kumimoji="0" lang="en-US" altLang="zh-CN" dirty="0">
                <a:ea typeface="黑体" pitchFamily="49" charset="-122"/>
              </a:rPr>
              <a:t>Native Java API</a:t>
            </a:r>
            <a:r>
              <a:rPr kumimoji="0" lang="zh-CN" altLang="en-US" dirty="0">
                <a:ea typeface="黑体" pitchFamily="49" charset="-122"/>
              </a:rPr>
              <a:t>来开发</a:t>
            </a:r>
            <a:r>
              <a:rPr kumimoji="0" lang="en-US" altLang="zh-CN" dirty="0">
                <a:ea typeface="黑体" pitchFamily="49" charset="-122"/>
              </a:rPr>
              <a:t>Java</a:t>
            </a:r>
            <a:r>
              <a:rPr kumimoji="0" lang="zh-CN" altLang="en-US" dirty="0">
                <a:ea typeface="黑体" pitchFamily="49" charset="-122"/>
              </a:rPr>
              <a:t>应用程序</a:t>
            </a:r>
            <a:endParaRPr kumimoji="0"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152CB-949E-439F-9873-743AF99B989E}"/>
              </a:ext>
            </a:extLst>
          </p:cNvPr>
          <p:cNvSpPr txBox="1">
            <a:spLocks noChangeArrowheads="1"/>
          </p:cNvSpPr>
          <p:nvPr/>
        </p:nvSpPr>
        <p:spPr>
          <a:xfrm>
            <a:off x="5794099" y="150658"/>
            <a:ext cx="5857875" cy="5334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+mj-lt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Neo4j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D1509B-C99C-4A5F-B0D4-6FF8A9FE0377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66730"/>
      </p:ext>
    </p:extLst>
  </p:cSld>
  <p:clrMapOvr>
    <a:masterClrMapping/>
  </p:clrMapOvr>
  <p:transition advTm="70297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2" y="1268760"/>
            <a:ext cx="4633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第一步：进入官网下载页面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b="0" dirty="0">
                <a:ea typeface="+mn-ea"/>
                <a:cs typeface="Times New Roman" panose="02020603050405020304" pitchFamily="18" charset="0"/>
                <a:hlinkClick r:id="rId3"/>
              </a:rPr>
              <a:t>https://neo4j.com/download/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endParaRPr lang="en-US" altLang="zh-CN" sz="2000" b="0" dirty="0"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b="0" dirty="0"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sz="2000" b="0" dirty="0">
                <a:ea typeface="+mn-ea"/>
                <a:cs typeface="Times New Roman" panose="02020603050405020304" pitchFamily="18" charset="0"/>
              </a:rPr>
              <a:t>Neo4j Server</a:t>
            </a:r>
            <a:r>
              <a:rPr lang="zh-CN" altLang="en-US" sz="2000" b="0" dirty="0">
                <a:ea typeface="+mn-ea"/>
                <a:cs typeface="Times New Roman" panose="02020603050405020304" pitchFamily="18" charset="0"/>
              </a:rPr>
              <a:t>下载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9942" t="26618" r="18690" b="6334"/>
          <a:stretch/>
        </p:blipFill>
        <p:spPr>
          <a:xfrm>
            <a:off x="4871864" y="2395736"/>
            <a:ext cx="5616625" cy="420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 bwMode="auto">
          <a:xfrm>
            <a:off x="4871864" y="6093296"/>
            <a:ext cx="2664296" cy="50405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3863752" y="2636912"/>
            <a:ext cx="1944216" cy="338437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53EBC9F-A1DB-4111-B5B8-87910298944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F3D9E241-422F-4A24-BB48-38343020F06C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5951"/>
      </p:ext>
    </p:extLst>
  </p:cSld>
  <p:clrMapOvr>
    <a:masterClrMapping/>
  </p:clrMapOvr>
  <p:transition advTm="5937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2" y="1268761"/>
            <a:ext cx="54168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第二步：进入版本下载页面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选择自己所需要的版本进行下载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b="0" dirty="0">
                <a:ea typeface="+mn-ea"/>
                <a:cs typeface="Times New Roman" panose="02020603050405020304" pitchFamily="18" charset="0"/>
              </a:rPr>
              <a:t>本次课程以</a:t>
            </a:r>
            <a:r>
              <a:rPr lang="en-US" altLang="zh-CN" sz="2000" b="0" dirty="0">
                <a:ea typeface="+mn-ea"/>
                <a:cs typeface="Times New Roman" panose="02020603050405020304" pitchFamily="18" charset="0"/>
              </a:rPr>
              <a:t>Windows</a:t>
            </a:r>
            <a:r>
              <a:rPr lang="zh-CN" altLang="en-US" sz="2000" b="0" dirty="0">
                <a:ea typeface="+mn-ea"/>
                <a:cs typeface="Times New Roman" panose="02020603050405020304" pitchFamily="18" charset="0"/>
              </a:rPr>
              <a:t>社区版为例。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660" t="14366" r="6067" b="2800"/>
          <a:stretch/>
        </p:blipFill>
        <p:spPr>
          <a:xfrm>
            <a:off x="3359696" y="2996952"/>
            <a:ext cx="7056784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 bwMode="auto">
          <a:xfrm>
            <a:off x="7536160" y="5779080"/>
            <a:ext cx="2664296" cy="4582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5807968" y="2276872"/>
            <a:ext cx="1672452" cy="37444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DA85708-6F07-41AD-86BC-B8A650B5064A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76031557-5887-40B8-B09E-6EC71CF931C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69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58790"/>
      </p:ext>
    </p:extLst>
  </p:cSld>
  <p:clrMapOvr>
    <a:masterClrMapping/>
  </p:clrMapOvr>
  <p:transition advTm="5937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/>
          </p:cNvSpPr>
          <p:nvPr/>
        </p:nvSpPr>
        <p:spPr bwMode="auto">
          <a:xfrm>
            <a:off x="412863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图作为一种复杂的数据结构，应用十分广泛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化合物（ </a:t>
            </a:r>
            <a:r>
              <a:rPr lang="en-US" altLang="zh-CN" dirty="0">
                <a:ea typeface="黑体" panose="02010609060101010101" pitchFamily="49" charset="-122"/>
              </a:rPr>
              <a:t>Compounds</a:t>
            </a:r>
            <a:r>
              <a:rPr lang="zh-CN" altLang="en-US" dirty="0">
                <a:ea typeface="黑体" panose="02010609060101010101" pitchFamily="49" charset="-122"/>
              </a:rPr>
              <a:t> ）</a:t>
            </a:r>
          </a:p>
        </p:txBody>
      </p:sp>
      <p:pic>
        <p:nvPicPr>
          <p:cNvPr id="16389" name="Picture 3" descr="mo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2090738"/>
            <a:ext cx="20177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 descr="mo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2241550"/>
            <a:ext cx="2590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5" descr="mol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463" y="2201864"/>
            <a:ext cx="27432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5" descr="mol_ca_qu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38" y="4605339"/>
            <a:ext cx="83185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AutoShape 6"/>
          <p:cNvSpPr>
            <a:spLocks noChangeArrowheads="1"/>
          </p:cNvSpPr>
          <p:nvPr/>
        </p:nvSpPr>
        <p:spPr bwMode="auto">
          <a:xfrm>
            <a:off x="6961188" y="4321175"/>
            <a:ext cx="2328862" cy="1620838"/>
          </a:xfrm>
          <a:prstGeom prst="can">
            <a:avLst>
              <a:gd name="adj" fmla="val 25000"/>
            </a:avLst>
          </a:prstGeom>
          <a:solidFill>
            <a:srgbClr val="EBEEF1"/>
          </a:solidFill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pic>
        <p:nvPicPr>
          <p:cNvPr id="16394" name="Picture 7" descr="mol_ca_8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99103">
            <a:off x="7085014" y="4692651"/>
            <a:ext cx="8477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8" descr="mol_ca_4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287">
            <a:off x="8053388" y="4724401"/>
            <a:ext cx="1122362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9" descr="mol_ca_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3814">
            <a:off x="7148513" y="5160963"/>
            <a:ext cx="1612900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Text Box 10"/>
          <p:cNvSpPr txBox="1">
            <a:spLocks noChangeArrowheads="1"/>
          </p:cNvSpPr>
          <p:nvPr/>
        </p:nvSpPr>
        <p:spPr bwMode="auto">
          <a:xfrm>
            <a:off x="3287714" y="6010275"/>
            <a:ext cx="1851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黑体" panose="02010609060101010101" pitchFamily="49" charset="-122"/>
              </a:rPr>
              <a:t>benzene ring</a:t>
            </a:r>
          </a:p>
        </p:txBody>
      </p:sp>
      <p:sp>
        <p:nvSpPr>
          <p:cNvPr id="16398" name="Text Box 11"/>
          <p:cNvSpPr txBox="1">
            <a:spLocks noChangeArrowheads="1"/>
          </p:cNvSpPr>
          <p:nvPr/>
        </p:nvSpPr>
        <p:spPr bwMode="auto">
          <a:xfrm>
            <a:off x="6635750" y="6011863"/>
            <a:ext cx="2990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黑体" panose="02010609060101010101" pitchFamily="49" charset="-122"/>
              </a:rPr>
              <a:t>Compounds database</a:t>
            </a:r>
          </a:p>
        </p:txBody>
      </p:sp>
      <p:sp>
        <p:nvSpPr>
          <p:cNvPr id="16399" name="Arc 12"/>
          <p:cNvSpPr>
            <a:spLocks/>
          </p:cNvSpPr>
          <p:nvPr/>
        </p:nvSpPr>
        <p:spPr bwMode="auto">
          <a:xfrm rot="-614117">
            <a:off x="4632325" y="4337050"/>
            <a:ext cx="2438400" cy="774700"/>
          </a:xfrm>
          <a:custGeom>
            <a:avLst/>
            <a:gdLst>
              <a:gd name="T0" fmla="*/ 0 w 36679"/>
              <a:gd name="T1" fmla="*/ 0 h 21600"/>
              <a:gd name="T2" fmla="*/ 0 w 36679"/>
              <a:gd name="T3" fmla="*/ 0 h 21600"/>
              <a:gd name="T4" fmla="*/ 0 w 36679"/>
              <a:gd name="T5" fmla="*/ 0 h 21600"/>
              <a:gd name="T6" fmla="*/ 0 60000 65536"/>
              <a:gd name="T7" fmla="*/ 0 60000 65536"/>
              <a:gd name="T8" fmla="*/ 0 60000 65536"/>
              <a:gd name="T9" fmla="*/ 0 w 36679"/>
              <a:gd name="T10" fmla="*/ 0 h 21600"/>
              <a:gd name="T11" fmla="*/ 36679 w 3667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679" h="21600" fill="none" extrusionOk="0">
                <a:moveTo>
                  <a:pt x="-1" y="6777"/>
                </a:moveTo>
                <a:cubicBezTo>
                  <a:pt x="4080" y="2452"/>
                  <a:pt x="9764" y="-1"/>
                  <a:pt x="15712" y="0"/>
                </a:cubicBezTo>
                <a:cubicBezTo>
                  <a:pt x="25641" y="0"/>
                  <a:pt x="34291" y="6769"/>
                  <a:pt x="36678" y="16407"/>
                </a:cubicBezTo>
              </a:path>
              <a:path w="36679" h="21600" stroke="0" extrusionOk="0">
                <a:moveTo>
                  <a:pt x="-1" y="6777"/>
                </a:moveTo>
                <a:cubicBezTo>
                  <a:pt x="4080" y="2452"/>
                  <a:pt x="9764" y="-1"/>
                  <a:pt x="15712" y="0"/>
                </a:cubicBezTo>
                <a:cubicBezTo>
                  <a:pt x="25641" y="0"/>
                  <a:pt x="34291" y="6769"/>
                  <a:pt x="36678" y="16407"/>
                </a:cubicBezTo>
                <a:lnTo>
                  <a:pt x="15712" y="21600"/>
                </a:lnTo>
                <a:lnTo>
                  <a:pt x="-1" y="6777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0" name="Arc 13"/>
          <p:cNvSpPr>
            <a:spLocks/>
          </p:cNvSpPr>
          <p:nvPr/>
        </p:nvSpPr>
        <p:spPr bwMode="auto">
          <a:xfrm>
            <a:off x="4635501" y="4184651"/>
            <a:ext cx="3783013" cy="842963"/>
          </a:xfrm>
          <a:custGeom>
            <a:avLst/>
            <a:gdLst>
              <a:gd name="T0" fmla="*/ 0 w 39353"/>
              <a:gd name="T1" fmla="*/ 0 h 21600"/>
              <a:gd name="T2" fmla="*/ 2147483646 w 39353"/>
              <a:gd name="T3" fmla="*/ 0 h 21600"/>
              <a:gd name="T4" fmla="*/ 0 w 39353"/>
              <a:gd name="T5" fmla="*/ 0 h 21600"/>
              <a:gd name="T6" fmla="*/ 0 60000 65536"/>
              <a:gd name="T7" fmla="*/ 0 60000 65536"/>
              <a:gd name="T8" fmla="*/ 0 60000 65536"/>
              <a:gd name="T9" fmla="*/ 0 w 39353"/>
              <a:gd name="T10" fmla="*/ 0 h 21600"/>
              <a:gd name="T11" fmla="*/ 39353 w 3935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353" h="21600" fill="none" extrusionOk="0">
                <a:moveTo>
                  <a:pt x="-1" y="14233"/>
                </a:moveTo>
                <a:cubicBezTo>
                  <a:pt x="3099" y="5689"/>
                  <a:pt x="11215" y="-1"/>
                  <a:pt x="20305" y="0"/>
                </a:cubicBezTo>
                <a:cubicBezTo>
                  <a:pt x="28273" y="0"/>
                  <a:pt x="35595" y="4387"/>
                  <a:pt x="39352" y="11415"/>
                </a:cubicBezTo>
              </a:path>
              <a:path w="39353" h="21600" stroke="0" extrusionOk="0">
                <a:moveTo>
                  <a:pt x="-1" y="14233"/>
                </a:moveTo>
                <a:cubicBezTo>
                  <a:pt x="3099" y="5689"/>
                  <a:pt x="11215" y="-1"/>
                  <a:pt x="20305" y="0"/>
                </a:cubicBezTo>
                <a:cubicBezTo>
                  <a:pt x="28273" y="0"/>
                  <a:pt x="35595" y="4387"/>
                  <a:pt x="39352" y="11415"/>
                </a:cubicBezTo>
                <a:lnTo>
                  <a:pt x="20305" y="21600"/>
                </a:lnTo>
                <a:lnTo>
                  <a:pt x="-1" y="1423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401" name="Picture 14" descr="hghbelya[1]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1" y="4516439"/>
            <a:ext cx="1293813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应用二：有机化学数据分析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400" b="0" dirty="0">
                <a:latin typeface="Tahoma" panose="020B0604030504040204" pitchFamily="34" charset="0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2" y="1268761"/>
            <a:ext cx="664797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第三步：环境配置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en-US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确保已安装</a:t>
            </a:r>
            <a:r>
              <a:rPr lang="en-US" altLang="zh-CN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jdk1.8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及以上版本！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将压缩包解压到磁盘目录中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注：解压目录最好不要有空格，否则可能无法正常运行</a:t>
            </a:r>
            <a:endParaRPr lang="en-US" altLang="zh-CN" sz="2800" b="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新建系统变量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“NEO4J_HOME”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编辑系统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Path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	“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%NEO4J_HOME%\bin;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添加到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Path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04" y="3200176"/>
            <a:ext cx="3400000" cy="13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3" y="4397480"/>
            <a:ext cx="3352381" cy="1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接箭头连接符 10"/>
          <p:cNvCxnSpPr/>
          <p:nvPr/>
        </p:nvCxnSpPr>
        <p:spPr bwMode="auto">
          <a:xfrm>
            <a:off x="6600056" y="3356992"/>
            <a:ext cx="1368152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flipH="1">
            <a:off x="4378330" y="4221088"/>
            <a:ext cx="1861687" cy="9097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auto">
          <a:xfrm>
            <a:off x="3488472" y="5146052"/>
            <a:ext cx="1008112" cy="15515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968208" y="3645024"/>
            <a:ext cx="1728192" cy="4320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38AF2D6-0179-4942-A980-448D60D3342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D7500297-7F9C-42AE-8DC3-D251BBA9C429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7322"/>
      </p:ext>
    </p:extLst>
  </p:cSld>
  <p:clrMapOvr>
    <a:masterClrMapping/>
  </p:clrMapOvr>
  <p:transition advTm="5937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3" y="1268761"/>
            <a:ext cx="6365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第四步：运行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运行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cmd，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输入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“neo4j.bat console”</a:t>
            </a:r>
          </a:p>
          <a:p>
            <a:pPr marL="457200" indent="-457200">
              <a:buFont typeface="+mj-lt"/>
              <a:buAutoNum type="arabicPeriod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访问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Neo4j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数据库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打开浏览器访问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  <a:hlinkClick r:id="rId3"/>
              </a:rPr>
              <a:t>http://localhost:7474/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默认密码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neo4j.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655" b="16572"/>
          <a:stretch/>
        </p:blipFill>
        <p:spPr>
          <a:xfrm>
            <a:off x="3071664" y="2564905"/>
            <a:ext cx="6131000" cy="1175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41675" r="6689" b="13372"/>
          <a:stretch/>
        </p:blipFill>
        <p:spPr>
          <a:xfrm>
            <a:off x="2891388" y="4567811"/>
            <a:ext cx="7344816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箭头连接符 6"/>
          <p:cNvCxnSpPr/>
          <p:nvPr/>
        </p:nvCxnSpPr>
        <p:spPr bwMode="auto">
          <a:xfrm flipH="1">
            <a:off x="6312024" y="4437112"/>
            <a:ext cx="1656184" cy="12241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6023992" y="5661248"/>
            <a:ext cx="4212212" cy="43204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82D37B-751A-4639-8000-8F930C8999E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A015B2AE-6876-4FB0-8347-118971D184A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76691"/>
      </p:ext>
    </p:extLst>
  </p:cSld>
  <p:clrMapOvr>
    <a:masterClrMapping/>
  </p:clrMapOvr>
  <p:transition advTm="5937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3" y="1268760"/>
            <a:ext cx="40991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第四步：运行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进入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neo4j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数据库访问界面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19" y="2628908"/>
            <a:ext cx="8014865" cy="3981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接箭头连接符 9"/>
          <p:cNvCxnSpPr>
            <a:stCxn id="11" idx="0"/>
          </p:cNvCxnSpPr>
          <p:nvPr/>
        </p:nvCxnSpPr>
        <p:spPr bwMode="auto">
          <a:xfrm flipH="1" flipV="1">
            <a:off x="3071664" y="2780928"/>
            <a:ext cx="555606" cy="140115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53899" y="4182080"/>
            <a:ext cx="2146742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+mn-ea"/>
                <a:ea typeface="+mn-ea"/>
              </a:rPr>
              <a:t>(1)</a:t>
            </a:r>
            <a:r>
              <a:rPr lang="zh-CN" altLang="en-US" sz="1800" b="0" dirty="0">
                <a:latin typeface="+mn-ea"/>
                <a:ea typeface="+mn-ea"/>
              </a:rPr>
              <a:t>键入输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CQL</a:t>
            </a:r>
            <a:r>
              <a:rPr lang="zh-CN" altLang="en-US" sz="1800" b="0" dirty="0">
                <a:latin typeface="+mn-ea"/>
                <a:ea typeface="+mn-ea"/>
              </a:rPr>
              <a:t>语句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9840416" y="2663208"/>
            <a:ext cx="288032" cy="29603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16" name="直接箭头连接符 15"/>
          <p:cNvCxnSpPr>
            <a:endCxn id="14" idx="0"/>
          </p:cNvCxnSpPr>
          <p:nvPr/>
        </p:nvCxnSpPr>
        <p:spPr bwMode="auto">
          <a:xfrm>
            <a:off x="8763002" y="2204864"/>
            <a:ext cx="1221431" cy="4583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266712" y="1835532"/>
            <a:ext cx="9925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+mn-ea"/>
                <a:ea typeface="+mn-ea"/>
              </a:rPr>
              <a:t>(2)</a:t>
            </a:r>
            <a:r>
              <a:rPr lang="zh-CN" altLang="en-US" sz="1800" b="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96D7AF2-E43D-4D60-B5F0-6513C3F0B72D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60794CF9-B311-4F43-A535-A281611F742D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03116"/>
      </p:ext>
    </p:extLst>
  </p:cSld>
  <p:clrMapOvr>
    <a:masterClrMapping/>
  </p:clrMapOvr>
  <p:transition advTm="5937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2" y="1268760"/>
            <a:ext cx="66864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实例：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	</a:t>
            </a:r>
            <a:r>
              <a:rPr lang="zh-CN" altLang="en-US" dirty="0">
                <a:latin typeface="+mn-ea"/>
                <a:ea typeface="+mn-ea"/>
              </a:rPr>
              <a:t>数据库中自带的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movie graph </a:t>
            </a:r>
            <a:r>
              <a:rPr lang="zh-CN" altLang="en-US" dirty="0">
                <a:latin typeface="+mn-ea"/>
                <a:ea typeface="+mn-ea"/>
              </a:rPr>
              <a:t>生成示例图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b="0" dirty="0"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2132857"/>
            <a:ext cx="3839319" cy="3939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3"/>
          <a:stretch/>
        </p:blipFill>
        <p:spPr>
          <a:xfrm>
            <a:off x="5614840" y="2133514"/>
            <a:ext cx="4618015" cy="2862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 bwMode="auto">
          <a:xfrm>
            <a:off x="6023992" y="4725144"/>
            <a:ext cx="2304256" cy="21602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 flipH="1" flipV="1">
            <a:off x="7923846" y="3645024"/>
            <a:ext cx="793750" cy="19442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 flipH="1" flipV="1">
            <a:off x="7176120" y="4941168"/>
            <a:ext cx="1541476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98215" y="5588385"/>
            <a:ext cx="3438762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可通过点击节点或边查询属性值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D2E2BD4-AF6D-4567-BD9C-F2219D21BD3B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的安装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2A61688-8B8A-4917-8190-F4D671D7129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196178"/>
      </p:ext>
    </p:extLst>
  </p:cSld>
  <p:clrMapOvr>
    <a:masterClrMapping/>
  </p:clrMapOvr>
  <p:transition advTm="5937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557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</a:t>
            </a:r>
            <a:r>
              <a:rPr lang="en-US" altLang="zh-CN" dirty="0"/>
              <a:t>CQL(Cypher Query Language)</a:t>
            </a:r>
            <a:r>
              <a:rPr lang="zh-CN" altLang="en-US" dirty="0"/>
              <a:t>简介</a:t>
            </a:r>
          </a:p>
        </p:txBody>
      </p:sp>
      <p:sp>
        <p:nvSpPr>
          <p:cNvPr id="10" name="矩形 9"/>
          <p:cNvSpPr/>
          <p:nvPr/>
        </p:nvSpPr>
        <p:spPr>
          <a:xfrm>
            <a:off x="1559496" y="187444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    CQL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即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Cypher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查询语言， 如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Oracle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数据库中的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SQL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查询语言，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Neo4j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CQL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作为查询语言。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67608" y="2520772"/>
            <a:ext cx="768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1、Neo4j CQL</a:t>
            </a:r>
            <a:r>
              <a:rPr lang="zh-CN" altLang="en-US" sz="2000" dirty="0">
                <a:cs typeface="Times New Roman" panose="02020603050405020304" pitchFamily="18" charset="0"/>
              </a:rPr>
              <a:t>支持的数据类型：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    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Neo4j CQL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所支持的数据类型和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java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相似，用于定义</a:t>
            </a:r>
            <a:r>
              <a:rPr lang="zh-CN" altLang="en-US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节点和关系的属性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975992" y="3257658"/>
          <a:ext cx="6096000" cy="341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920">
                  <a:extLst>
                    <a:ext uri="{9D8B030D-6E8A-4147-A177-3AD203B41FA5}">
                      <a16:colId xmlns:a16="http://schemas.microsoft.com/office/drawing/2014/main" val="3333534912"/>
                    </a:ext>
                  </a:extLst>
                </a:gridCol>
                <a:gridCol w="3768080">
                  <a:extLst>
                    <a:ext uri="{9D8B030D-6E8A-4147-A177-3AD203B41FA5}">
                      <a16:colId xmlns:a16="http://schemas.microsoft.com/office/drawing/2014/main" val="2436548712"/>
                    </a:ext>
                  </a:extLst>
                </a:gridCol>
              </a:tblGrid>
              <a:tr h="338438">
                <a:tc>
                  <a:txBody>
                    <a:bodyPr/>
                    <a:lstStyle/>
                    <a:p>
                      <a:r>
                        <a:rPr lang="en-US" altLang="zh-CN" dirty="0"/>
                        <a:t>CQL</a:t>
                      </a:r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00304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boolean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用于表示布尔文字：</a:t>
                      </a:r>
                      <a:r>
                        <a:rPr lang="en-US" altLang="zh-CN" sz="1600" dirty="0"/>
                        <a:t>true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false</a:t>
                      </a:r>
                      <a:r>
                        <a:rPr lang="zh-CN" altLang="en-US" sz="1600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91130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byte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8</a:t>
                      </a:r>
                      <a:r>
                        <a:rPr lang="zh-CN" altLang="en-US" sz="1600" dirty="0"/>
                        <a:t>位整数。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69382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16</a:t>
                      </a:r>
                      <a:r>
                        <a:rPr lang="zh-CN" altLang="en-US" sz="1600" dirty="0"/>
                        <a:t>位整数。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53482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32</a:t>
                      </a:r>
                      <a:r>
                        <a:rPr lang="zh-CN" altLang="en-US" sz="1600" dirty="0"/>
                        <a:t>位整数。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6107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long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64</a:t>
                      </a:r>
                      <a:r>
                        <a:rPr lang="zh-CN" altLang="en-US" sz="1600" dirty="0"/>
                        <a:t>位整数。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964348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float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32</a:t>
                      </a:r>
                      <a:r>
                        <a:rPr lang="zh-CN" altLang="en-US" sz="1600" dirty="0"/>
                        <a:t>位浮点数。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23145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double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64</a:t>
                      </a:r>
                      <a:r>
                        <a:rPr lang="zh-CN" altLang="en-US" sz="1600" dirty="0"/>
                        <a:t>位浮点数。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4936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</a:t>
                      </a:r>
                      <a:r>
                        <a:rPr lang="en-US" altLang="zh-CN" sz="1600" dirty="0"/>
                        <a:t>16</a:t>
                      </a:r>
                      <a:r>
                        <a:rPr lang="zh-CN" altLang="en-US" sz="1600" dirty="0"/>
                        <a:t>位字符。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51082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String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用于表示字符串。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98244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815077BC-0CB6-404D-8318-81735C992160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Neo4j--CQL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D6F514AE-EA8B-4590-9C05-9370F63C1FC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08079"/>
      </p:ext>
    </p:extLst>
  </p:cSld>
  <p:clrMapOvr>
    <a:masterClrMapping/>
  </p:clrMapOvr>
  <p:transition advTm="5937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557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</a:t>
            </a:r>
            <a:r>
              <a:rPr lang="en-US" altLang="zh-CN" dirty="0"/>
              <a:t>CQL(Cypher Query Language)</a:t>
            </a:r>
            <a:r>
              <a:rPr lang="zh-CN" altLang="en-US" dirty="0"/>
              <a:t>简介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5"/>
            <a:ext cx="3897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2、Neo4j CQL</a:t>
            </a:r>
            <a:r>
              <a:rPr lang="zh-CN" altLang="en-US" sz="2000" dirty="0">
                <a:cs typeface="Times New Roman" panose="02020603050405020304" pitchFamily="18" charset="0"/>
              </a:rPr>
              <a:t>常用命令、条款：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    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Neo4j CQL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常用命令和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SQL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相似。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975992" y="3020032"/>
          <a:ext cx="6096000" cy="307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920">
                  <a:extLst>
                    <a:ext uri="{9D8B030D-6E8A-4147-A177-3AD203B41FA5}">
                      <a16:colId xmlns:a16="http://schemas.microsoft.com/office/drawing/2014/main" val="3333534912"/>
                    </a:ext>
                  </a:extLst>
                </a:gridCol>
                <a:gridCol w="3768080">
                  <a:extLst>
                    <a:ext uri="{9D8B030D-6E8A-4147-A177-3AD203B41FA5}">
                      <a16:colId xmlns:a16="http://schemas.microsoft.com/office/drawing/2014/main" val="2436548712"/>
                    </a:ext>
                  </a:extLst>
                </a:gridCol>
              </a:tblGrid>
              <a:tr h="338438">
                <a:tc>
                  <a:txBody>
                    <a:bodyPr/>
                    <a:lstStyle/>
                    <a:p>
                      <a:r>
                        <a:rPr lang="en-US" altLang="zh-CN" dirty="0"/>
                        <a:t>CQL</a:t>
                      </a:r>
                      <a:r>
                        <a:rPr lang="zh-CN" altLang="en-US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00304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CREAT--</a:t>
                      </a:r>
                      <a:r>
                        <a:rPr lang="zh-CN" altLang="en-US" sz="1600" dirty="0"/>
                        <a:t>创建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创建节点、关系和属性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91130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MATCH--</a:t>
                      </a:r>
                      <a:r>
                        <a:rPr lang="zh-CN" altLang="en-US" sz="1600" dirty="0"/>
                        <a:t>匹配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检索有关节点、关系和属性的数据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69382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RETURN--</a:t>
                      </a:r>
                      <a:r>
                        <a:rPr lang="zh-CN" altLang="en-US" sz="1600" dirty="0"/>
                        <a:t>返回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返回查询结果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53482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WHERE--</a:t>
                      </a:r>
                      <a:r>
                        <a:rPr lang="zh-CN" altLang="en-US" sz="1600" dirty="0"/>
                        <a:t>哪里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提供检索数据的条件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6107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DELETE--</a:t>
                      </a:r>
                      <a:r>
                        <a:rPr lang="zh-CN" altLang="en-US" sz="1600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删除节点和关系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964348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REMOVE--</a:t>
                      </a:r>
                      <a:r>
                        <a:rPr lang="zh-CN" altLang="en-US" sz="1600" dirty="0"/>
                        <a:t>移除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删除节点和关系的属性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23145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ORDER…BY--</a:t>
                      </a:r>
                      <a:r>
                        <a:rPr lang="zh-CN" altLang="en-US" sz="1600" dirty="0"/>
                        <a:t>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排序检索数据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4936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SET--</a:t>
                      </a:r>
                      <a:r>
                        <a:rPr lang="zh-CN" altLang="en-US" sz="1600" dirty="0"/>
                        <a:t>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添加或更新标签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51082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2D470BD8-ABC0-4C89-9B13-647CA65C7AD9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Neo4j--CQL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6F5C859A-3698-4D6B-82AB-31B442D28A6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48563"/>
      </p:ext>
    </p:extLst>
  </p:cSld>
  <p:clrMapOvr>
    <a:masterClrMapping/>
  </p:clrMapOvr>
  <p:transition advTm="5937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557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</a:t>
            </a:r>
            <a:r>
              <a:rPr lang="en-US" altLang="zh-CN" dirty="0"/>
              <a:t>CQL(Cypher Query Language)</a:t>
            </a:r>
            <a:r>
              <a:rPr lang="zh-CN" altLang="en-US" dirty="0"/>
              <a:t>简介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5"/>
            <a:ext cx="2656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3、Neo4j CQL </a:t>
            </a:r>
            <a:r>
              <a:rPr lang="zh-CN" altLang="en-US" sz="2000" dirty="0">
                <a:cs typeface="Times New Roman" panose="02020603050405020304" pitchFamily="18" charset="0"/>
              </a:rPr>
              <a:t>函数：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    </a:t>
            </a:r>
            <a:endParaRPr lang="zh-CN" altLang="en-US" sz="1800" b="0" dirty="0"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975992" y="3020032"/>
          <a:ext cx="6864424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880">
                  <a:extLst>
                    <a:ext uri="{9D8B030D-6E8A-4147-A177-3AD203B41FA5}">
                      <a16:colId xmlns:a16="http://schemas.microsoft.com/office/drawing/2014/main" val="333353491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436548712"/>
                    </a:ext>
                  </a:extLst>
                </a:gridCol>
              </a:tblGrid>
              <a:tr h="524376">
                <a:tc>
                  <a:txBody>
                    <a:bodyPr/>
                    <a:lstStyle/>
                    <a:p>
                      <a:r>
                        <a:rPr lang="zh-CN" altLang="en-US" dirty="0"/>
                        <a:t>定制列表功能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00304"/>
                  </a:ext>
                </a:extLst>
              </a:tr>
              <a:tr h="48520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String </a:t>
                      </a:r>
                      <a:r>
                        <a:rPr lang="zh-CN" altLang="en-US" sz="1600" dirty="0"/>
                        <a:t>字符串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他们用于操作</a:t>
                      </a:r>
                      <a:r>
                        <a:rPr lang="en-US" altLang="zh-CN" sz="1600" dirty="0"/>
                        <a:t>String</a:t>
                      </a:r>
                      <a:r>
                        <a:rPr lang="zh-CN" altLang="en-US" sz="1600" dirty="0"/>
                        <a:t>字面量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91130"/>
                  </a:ext>
                </a:extLst>
              </a:tr>
              <a:tr h="48520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Aggregation </a:t>
                      </a:r>
                      <a:r>
                        <a:rPr lang="zh-CN" altLang="en-US" sz="1600" dirty="0"/>
                        <a:t>聚合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用于对</a:t>
                      </a:r>
                      <a:r>
                        <a:rPr lang="en-US" altLang="zh-CN" sz="1600" dirty="0"/>
                        <a:t>CQL</a:t>
                      </a:r>
                      <a:r>
                        <a:rPr lang="zh-CN" altLang="en-US" sz="1600" dirty="0"/>
                        <a:t>查询结果执行一些聚合操作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69382"/>
                  </a:ext>
                </a:extLst>
              </a:tr>
              <a:tr h="485208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Relationship </a:t>
                      </a:r>
                      <a:r>
                        <a:rPr lang="zh-CN" altLang="en-US" sz="1600" dirty="0"/>
                        <a:t>关系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用于获取关系的细节，如边的</a:t>
                      </a:r>
                      <a:r>
                        <a:rPr lang="en-US" altLang="zh-CN" sz="1600" dirty="0"/>
                        <a:t>startnode、endnode</a:t>
                      </a:r>
                      <a:r>
                        <a:rPr lang="zh-CN" altLang="en-US" sz="1600" dirty="0"/>
                        <a:t>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53482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F52C39C1-3E7B-4062-B783-A84273FF4CEC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Neo4j--CQL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78F2C092-2368-4033-B2EE-64D226342DEC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76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48219"/>
      </p:ext>
    </p:extLst>
  </p:cSld>
  <p:clrMapOvr>
    <a:masterClrMapping/>
  </p:clrMapOvr>
  <p:transition advTm="5937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2548726" y="1844824"/>
            <a:ext cx="6355586" cy="2677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1、CREATE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CREATE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(&lt;node-name&gt;:&lt;label-name1&gt;:…:&lt;label-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namen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&gt;)     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不带属性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CREATE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	      &lt;node-name&gt;:&lt;label-name&gt;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	     {    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   		&lt;key&gt;:&lt;Value&gt;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  		........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   		&lt;n-key&gt;:&lt;n-Value&gt;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	       }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  )</a:t>
            </a:r>
            <a:endParaRPr lang="zh-CN" altLang="en-US" sz="1400" b="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303159" y="3284984"/>
            <a:ext cx="1792842" cy="86409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7608" y="4437112"/>
            <a:ext cx="6667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示例：</a:t>
            </a:r>
            <a:endParaRPr lang="en-US" altLang="zh-CN" sz="1400" b="0" dirty="0">
              <a:latin typeface="+mn-ea"/>
              <a:ea typeface="+mn-ea"/>
            </a:endParaRPr>
          </a:p>
          <a:p>
            <a:endParaRPr lang="en-US" altLang="zh-CN" sz="1400" b="0" dirty="0"/>
          </a:p>
          <a:p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CREATE</a:t>
            </a:r>
            <a:r>
              <a:rPr lang="en-US" altLang="zh-CN" sz="1400" b="0" dirty="0">
                <a:cs typeface="Times New Roman" panose="02020603050405020304" pitchFamily="18" charset="0"/>
              </a:rPr>
              <a:t> (neu : University {name:"NEU",location:"Liaoning,China",level:"985,211,B"} )</a:t>
            </a:r>
            <a:endParaRPr lang="zh-CN" altLang="en-US" sz="1400" b="0" dirty="0"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 flipV="1">
            <a:off x="3575720" y="5085184"/>
            <a:ext cx="0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52555" y="56400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节点名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4339114" y="5085184"/>
            <a:ext cx="0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098825" y="56483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标签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4655840" y="4869160"/>
            <a:ext cx="4320480" cy="306616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V="1">
            <a:off x="6816080" y="5138784"/>
            <a:ext cx="0" cy="50126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62082" y="563991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属性名及属性值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 flipH="1">
            <a:off x="6096002" y="3717032"/>
            <a:ext cx="93610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60097" y="35785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带属性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5414022" y="2530217"/>
            <a:ext cx="2482178" cy="241285"/>
          </a:xfrm>
          <a:prstGeom prst="rect">
            <a:avLst/>
          </a:prstGeom>
          <a:noFill/>
          <a:ln w="31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 flipH="1">
            <a:off x="5735961" y="2204864"/>
            <a:ext cx="360041" cy="32535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006087" y="201628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一个节点可以多个标签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051A455-0887-436F-BC45-F7C7C22C6FA1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23C42545-B60B-4C6D-8A03-8F22B9432F55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28697"/>
      </p:ext>
    </p:extLst>
  </p:cSld>
  <p:clrMapOvr>
    <a:masterClrMapping/>
  </p:clrMapOvr>
  <p:transition advTm="5937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5"/>
            <a:ext cx="4891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2、MATCH</a:t>
            </a:r>
            <a:r>
              <a:rPr lang="zh-CN" altLang="en-US" sz="2000" dirty="0">
                <a:cs typeface="Times New Roman" panose="02020603050405020304" pitchFamily="18" charset="0"/>
              </a:rPr>
              <a:t>：获取有关节点和属性的数据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(&lt;node-name&gt;:&lt;label-name&gt;)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67609" y="2852936"/>
            <a:ext cx="5180459" cy="1242720"/>
            <a:chOff x="1043608" y="2852936"/>
            <a:chExt cx="5180459" cy="1242720"/>
          </a:xfrm>
        </p:grpSpPr>
        <p:sp>
          <p:nvSpPr>
            <p:cNvPr id="6" name="文本框 5"/>
            <p:cNvSpPr txBox="1"/>
            <p:nvPr/>
          </p:nvSpPr>
          <p:spPr>
            <a:xfrm>
              <a:off x="1043608" y="2852936"/>
              <a:ext cx="2134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0" dirty="0">
                  <a:latin typeface="+mn-ea"/>
                  <a:ea typeface="+mn-ea"/>
                </a:rPr>
                <a:t>示例：</a:t>
              </a:r>
              <a:endParaRPr lang="en-US" altLang="zh-CN" sz="1400" b="0" dirty="0"/>
            </a:p>
            <a:p>
              <a:r>
                <a:rPr lang="en-US" altLang="zh-CN" sz="1400" b="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MATCH</a:t>
              </a:r>
              <a:r>
                <a:rPr lang="en-US" altLang="zh-CN" sz="1400" b="0" dirty="0">
                  <a:cs typeface="Times New Roman" panose="02020603050405020304" pitchFamily="18" charset="0"/>
                </a:rPr>
                <a:t> (neu : University)</a:t>
              </a:r>
              <a:endParaRPr lang="zh-CN" altLang="en-US" sz="1400" b="0" dirty="0">
                <a:cs typeface="Times New Roman" panose="02020603050405020304" pitchFamily="18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87624" y="3356992"/>
              <a:ext cx="50364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注：单独使用会报错，应结合</a:t>
              </a:r>
              <a:r>
                <a:rPr lang="en-US" altLang="zh-CN" sz="14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RETURN </a:t>
              </a:r>
              <a:r>
                <a:rPr lang="zh-CN" altLang="en-US" sz="14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或 </a:t>
              </a:r>
              <a:r>
                <a:rPr lang="en-US" altLang="zh-CN" sz="14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UPDATE </a:t>
              </a:r>
              <a:r>
                <a:rPr lang="zh-CN" altLang="en-US" sz="1400" dirty="0"/>
                <a:t>命令使用</a:t>
              </a:r>
              <a:endParaRPr lang="en-US" altLang="zh-CN" sz="1400" dirty="0"/>
            </a:p>
            <a:p>
              <a:r>
                <a:rPr lang="zh-CN" altLang="en-US" sz="1400" b="0" dirty="0">
                  <a:cs typeface="Times New Roman" panose="02020603050405020304" pitchFamily="18" charset="0"/>
                </a:rPr>
                <a:t>        如下：</a:t>
              </a:r>
              <a:endParaRPr lang="en-US" altLang="zh-CN" sz="1400" b="0" dirty="0">
                <a:cs typeface="Times New Roman" panose="02020603050405020304" pitchFamily="18" charset="0"/>
              </a:endParaRPr>
            </a:p>
            <a:p>
              <a:r>
                <a:rPr lang="en-US" altLang="zh-CN" sz="1400" b="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        MATCH</a:t>
              </a:r>
              <a:r>
                <a:rPr lang="en-US" altLang="zh-CN" sz="1400" b="0" dirty="0">
                  <a:cs typeface="Times New Roman" panose="02020603050405020304" pitchFamily="18" charset="0"/>
                </a:rPr>
                <a:t> (neu : University) </a:t>
              </a:r>
              <a:r>
                <a:rPr lang="en-US" altLang="zh-CN" sz="1400" b="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RETURN</a:t>
              </a:r>
              <a:r>
                <a:rPr lang="en-US" altLang="zh-CN" sz="1400" b="0" dirty="0">
                  <a:cs typeface="Times New Roman" panose="02020603050405020304" pitchFamily="18" charset="0"/>
                </a:rPr>
                <a:t> neu</a:t>
              </a:r>
              <a:endParaRPr lang="zh-CN" altLang="en-US" sz="1400" b="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567609" y="4059069"/>
            <a:ext cx="423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3、RETURN：</a:t>
            </a:r>
            <a:r>
              <a:rPr lang="zh-CN" altLang="en-US" sz="2000" dirty="0">
                <a:cs typeface="Times New Roman" panose="02020603050405020304" pitchFamily="18" charset="0"/>
              </a:rPr>
              <a:t>检索节点或关系属性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RETURN </a:t>
            </a:r>
          </a:p>
          <a:p>
            <a:pPr lvl="2"/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&lt;node-name&gt;.&lt;property1-name&gt;,</a:t>
            </a:r>
          </a:p>
          <a:p>
            <a:pPr lvl="2"/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........</a:t>
            </a:r>
          </a:p>
          <a:p>
            <a:pPr lvl="2"/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  &lt;node-name&gt;.&lt;propertyn-name&gt;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567608" y="5570656"/>
            <a:ext cx="5304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示例：</a:t>
            </a:r>
            <a:endParaRPr lang="en-US" altLang="zh-CN" sz="1400" b="0" dirty="0"/>
          </a:p>
          <a:p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(neu : University)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cs typeface="Times New Roman" panose="02020603050405020304" pitchFamily="18" charset="0"/>
              </a:rPr>
              <a:t> neu.name, neu.location, neu.level</a:t>
            </a:r>
            <a:endParaRPr lang="zh-CN" altLang="en-US" sz="1400" b="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567608" y="2852936"/>
            <a:ext cx="2304256" cy="504056"/>
          </a:xfrm>
          <a:prstGeom prst="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550655" y="5629760"/>
            <a:ext cx="5320969" cy="504056"/>
          </a:xfrm>
          <a:prstGeom prst="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7559C2B-B7E0-444F-8370-D10174041CF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B4D03892-CD3F-44D5-976B-AAD41A87831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43190"/>
      </p:ext>
    </p:extLst>
  </p:cSld>
  <p:clrMapOvr>
    <a:masterClrMapping/>
  </p:clrMapOvr>
  <p:transition advTm="5937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8" y="1844825"/>
            <a:ext cx="686598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4、</a:t>
            </a:r>
            <a:r>
              <a:rPr lang="zh-CN" altLang="en-US" sz="2000" dirty="0">
                <a:cs typeface="Times New Roman" panose="02020603050405020304" pitchFamily="18" charset="0"/>
              </a:rPr>
              <a:t>关系基础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基于方向性，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Neo4j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关系被分为</a:t>
            </a:r>
            <a:r>
              <a:rPr lang="zh-CN" altLang="en-US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两种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主要类型：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单向关系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双向关系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lvl="3"/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ea typeface="+mn-ea"/>
                <a:cs typeface="Times New Roman" panose="02020603050405020304" pitchFamily="18" charset="0"/>
              </a:rPr>
              <a:t>建立节点关系：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通过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CREATE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命令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zh-CN" altLang="en-US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lvl="3"/>
            <a:r>
              <a:rPr lang="en-US" altLang="zh-CN" sz="12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 (&lt;</a:t>
            </a:r>
            <a:r>
              <a:rPr lang="en-US" altLang="zh-CN" sz="1200" b="0" dirty="0">
                <a:solidFill>
                  <a:srgbClr val="00B050"/>
                </a:solidFill>
                <a:ea typeface="+mn-ea"/>
                <a:cs typeface="Times New Roman" panose="02020603050405020304" pitchFamily="18" charset="0"/>
              </a:rPr>
              <a:t>node1-name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&gt;:&lt;node1-labelname&gt;),(&lt;</a:t>
            </a:r>
            <a:r>
              <a:rPr lang="en-US" altLang="zh-CN" sz="1200" b="0" dirty="0">
                <a:solidFill>
                  <a:srgbClr val="00B0F0"/>
                </a:solidFill>
                <a:ea typeface="+mn-ea"/>
                <a:cs typeface="Times New Roman" panose="02020603050405020304" pitchFamily="18" charset="0"/>
              </a:rPr>
              <a:t>node2-name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&gt;:&lt;node2-labelname&gt;)</a:t>
            </a:r>
          </a:p>
          <a:p>
            <a:pPr lvl="3"/>
            <a:r>
              <a:rPr lang="en-US" altLang="zh-CN" sz="12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CREATE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  </a:t>
            </a:r>
          </a:p>
          <a:p>
            <a:pPr lvl="3"/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    (&lt;</a:t>
            </a:r>
            <a:r>
              <a:rPr lang="en-US" altLang="zh-CN" sz="1200" b="0" dirty="0">
                <a:solidFill>
                  <a:srgbClr val="00B050"/>
                </a:solidFill>
                <a:ea typeface="+mn-ea"/>
                <a:cs typeface="Times New Roman" panose="02020603050405020304" pitchFamily="18" charset="0"/>
              </a:rPr>
              <a:t>node1-name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&gt;) </a:t>
            </a:r>
            <a:r>
              <a:rPr lang="en-US" altLang="zh-CN" sz="14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1200" dirty="0">
                <a:ea typeface="+mn-ea"/>
                <a:cs typeface="Times New Roman" panose="02020603050405020304" pitchFamily="18" charset="0"/>
              </a:rPr>
              <a:t>&lt;</a:t>
            </a:r>
            <a:r>
              <a:rPr lang="en-US" altLang="zh-CN" sz="1400" dirty="0">
                <a:ea typeface="+mn-ea"/>
                <a:cs typeface="Times New Roman" panose="02020603050405020304" pitchFamily="18" charset="0"/>
              </a:rPr>
              <a:t>relationship-name&gt;:&lt;relationship-label-name</a:t>
            </a:r>
            <a:r>
              <a:rPr lang="en-US" altLang="zh-CN" sz="1200" dirty="0">
                <a:ea typeface="+mn-ea"/>
                <a:cs typeface="Times New Roman" panose="02020603050405020304" pitchFamily="18" charset="0"/>
              </a:rPr>
              <a:t>&gt;</a:t>
            </a:r>
          </a:p>
          <a:p>
            <a:pPr lvl="3"/>
            <a:r>
              <a:rPr lang="en-US" altLang="zh-CN" sz="1200" dirty="0">
                <a:ea typeface="+mn-ea"/>
                <a:cs typeface="Times New Roman" panose="02020603050405020304" pitchFamily="18" charset="0"/>
              </a:rPr>
              <a:t>    {&lt;define-properties-list&gt;}</a:t>
            </a:r>
            <a:r>
              <a:rPr lang="en-US" altLang="zh-CN" sz="1600" dirty="0">
                <a:ea typeface="+mn-ea"/>
                <a:cs typeface="Times New Roman" panose="02020603050405020304" pitchFamily="18" charset="0"/>
              </a:rPr>
              <a:t>] </a:t>
            </a:r>
            <a:r>
              <a:rPr lang="en-US" altLang="zh-CN" sz="14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-&gt;</a:t>
            </a:r>
            <a:r>
              <a:rPr lang="en-US" altLang="zh-CN" sz="12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(&lt;</a:t>
            </a:r>
            <a:r>
              <a:rPr lang="en-US" altLang="zh-CN" sz="1200" b="0" dirty="0">
                <a:solidFill>
                  <a:srgbClr val="00B0F0"/>
                </a:solidFill>
                <a:ea typeface="+mn-ea"/>
                <a:cs typeface="Times New Roman" panose="02020603050405020304" pitchFamily="18" charset="0"/>
              </a:rPr>
              <a:t>node2-name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&gt;)</a:t>
            </a:r>
          </a:p>
          <a:p>
            <a:pPr lvl="3"/>
            <a:r>
              <a:rPr lang="en-US" altLang="zh-CN" sz="12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RETURN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 &lt;relationship-name&gt;	</a:t>
            </a:r>
            <a:endParaRPr lang="en-US" altLang="zh-CN" sz="1050" b="0" dirty="0"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4079776" y="4653136"/>
            <a:ext cx="1944216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89642" y="5301208"/>
            <a:ext cx="734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CREATE 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一次执行语句只可创建单向边，如现实中的</a:t>
            </a:r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父子关系</a:t>
            </a:r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只能是单向的。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26DA664-8CBC-48DC-ABEA-F380B8378F5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986E7475-E4CF-4D01-9E08-E5C7B175A37B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79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67791"/>
      </p:ext>
    </p:extLst>
  </p:cSld>
  <p:clrMapOvr>
    <a:masterClrMapping/>
  </p:clrMapOvr>
  <p:transition advTm="593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/>
          </p:cNvSpPr>
          <p:nvPr/>
        </p:nvSpPr>
        <p:spPr bwMode="auto">
          <a:xfrm>
            <a:off x="465138" y="1055688"/>
            <a:ext cx="8991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ea typeface="黑体" panose="02010609060101010101" pitchFamily="49" charset="-122"/>
              </a:rPr>
              <a:t>图作为一种复杂的数据结构，应用十分广泛</a:t>
            </a:r>
          </a:p>
          <a:p>
            <a:pPr lvl="1" eaLnBrk="1" hangingPunct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ea typeface="黑体" panose="02010609060101010101" pitchFamily="49" charset="-122"/>
              </a:rPr>
              <a:t>社会关系网（ </a:t>
            </a:r>
            <a:r>
              <a:rPr lang="en-US" altLang="zh-CN" dirty="0">
                <a:ea typeface="黑体" panose="02010609060101010101" pitchFamily="49" charset="-122"/>
              </a:rPr>
              <a:t>Social Networks </a:t>
            </a:r>
            <a:r>
              <a:rPr lang="zh-CN" altLang="en-US" dirty="0"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8437" name="Picture 19" descr="zhouj0909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276476"/>
            <a:ext cx="4311651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0" name="Text Box 20"/>
          <p:cNvSpPr txBox="1">
            <a:spLocks noChangeArrowheads="1"/>
          </p:cNvSpPr>
          <p:nvPr/>
        </p:nvSpPr>
        <p:spPr bwMode="auto">
          <a:xfrm>
            <a:off x="2173288" y="5697538"/>
            <a:ext cx="2482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人立方关系搜索</a:t>
            </a:r>
          </a:p>
        </p:txBody>
      </p:sp>
      <p:sp>
        <p:nvSpPr>
          <p:cNvPr id="153621" name="Text Box 21"/>
          <p:cNvSpPr txBox="1">
            <a:spLocks noChangeArrowheads="1"/>
          </p:cNvSpPr>
          <p:nvPr/>
        </p:nvSpPr>
        <p:spPr bwMode="auto">
          <a:xfrm>
            <a:off x="6851650" y="5224463"/>
            <a:ext cx="29527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>
                <a:latin typeface="Tahoma" pitchFamily="34" charset="0"/>
                <a:ea typeface="黑体" pitchFamily="2" charset="-122"/>
              </a:rPr>
              <a:t>Web2.0</a:t>
            </a:r>
            <a:r>
              <a:rPr lang="zh-CN" altLang="en-US">
                <a:latin typeface="Tahoma" pitchFamily="34" charset="0"/>
                <a:ea typeface="黑体" pitchFamily="2" charset="-122"/>
              </a:rPr>
              <a:t>应用广泛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 博客分析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 论坛观点挖掘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>
                <a:latin typeface="Tahoma" pitchFamily="34" charset="0"/>
                <a:ea typeface="黑体" pitchFamily="2" charset="-122"/>
              </a:rPr>
              <a:t> 网络舆情监控</a:t>
            </a:r>
            <a:endParaRPr lang="en-US" altLang="zh-CN">
              <a:latin typeface="Tahoma" pitchFamily="34" charset="0"/>
              <a:ea typeface="黑体" pitchFamily="2" charset="-122"/>
            </a:endParaRPr>
          </a:p>
        </p:txBody>
      </p:sp>
      <p:pic>
        <p:nvPicPr>
          <p:cNvPr id="18440" name="Picture 6" descr="social-network_illu_farb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1989138"/>
            <a:ext cx="45402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5700714" y="3321051"/>
            <a:ext cx="719137" cy="576263"/>
          </a:xfrm>
          <a:prstGeom prst="ellipse">
            <a:avLst/>
          </a:prstGeom>
          <a:solidFill>
            <a:srgbClr val="FF3300">
              <a:alpha val="20000"/>
            </a:srgbClr>
          </a:solidFill>
          <a:ln>
            <a:solidFill>
              <a:srgbClr val="FF33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1800" b="0"/>
          </a:p>
        </p:txBody>
      </p:sp>
      <p:sp>
        <p:nvSpPr>
          <p:cNvPr id="7" name="椭圆 6"/>
          <p:cNvSpPr/>
          <p:nvPr/>
        </p:nvSpPr>
        <p:spPr>
          <a:xfrm>
            <a:off x="9948864" y="4076701"/>
            <a:ext cx="719137" cy="576263"/>
          </a:xfrm>
          <a:prstGeom prst="ellipse">
            <a:avLst/>
          </a:prstGeom>
          <a:solidFill>
            <a:srgbClr val="FF3300">
              <a:alpha val="20000"/>
            </a:srgbClr>
          </a:solidFill>
          <a:ln>
            <a:solidFill>
              <a:srgbClr val="FF33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1800" b="0"/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应用三：社交网络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400" b="0" dirty="0">
                <a:latin typeface="Tahoma" panose="020B060403050404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4"/>
            <a:ext cx="628569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5、WHERE</a:t>
            </a:r>
            <a:r>
              <a:rPr lang="zh-CN" altLang="en-US" sz="2000" dirty="0">
                <a:cs typeface="Times New Roman" panose="02020603050405020304" pitchFamily="18" charset="0"/>
              </a:rPr>
              <a:t>：用于过滤</a:t>
            </a:r>
            <a:r>
              <a:rPr lang="en-US" altLang="zh-CN" sz="2000" dirty="0">
                <a:cs typeface="Times New Roman" panose="02020603050405020304" pitchFamily="18" charset="0"/>
              </a:rPr>
              <a:t>MATCH</a:t>
            </a:r>
            <a:r>
              <a:rPr lang="zh-CN" altLang="en-US" sz="2000" dirty="0">
                <a:cs typeface="Times New Roman" panose="02020603050405020304" pitchFamily="18" charset="0"/>
              </a:rPr>
              <a:t>的查询结果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WHERE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&lt;condition&gt; </a:t>
            </a: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WHERE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 &lt;condition&gt; &lt;boolean operation&gt; &lt;condition&gt;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67608" y="3068960"/>
            <a:ext cx="670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示例：</a:t>
            </a:r>
            <a:endParaRPr lang="en-US" altLang="zh-CN" sz="1400" b="0" dirty="0"/>
          </a:p>
          <a:p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(neu : University)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WHREE</a:t>
            </a:r>
            <a:r>
              <a:rPr lang="en-US" altLang="zh-CN" sz="1400" b="0" dirty="0">
                <a:cs typeface="Times New Roman" panose="02020603050405020304" pitchFamily="18" charset="0"/>
              </a:rPr>
              <a:t> neu.name = “Northeastern University”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cs typeface="Times New Roman" panose="02020603050405020304" pitchFamily="18" charset="0"/>
              </a:rPr>
              <a:t> neu</a:t>
            </a:r>
            <a:endParaRPr lang="zh-CN" altLang="en-US" sz="1400" b="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567608" y="3068960"/>
            <a:ext cx="6624736" cy="504056"/>
          </a:xfrm>
          <a:prstGeom prst="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7609" y="3710062"/>
            <a:ext cx="73116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6、DELETE</a:t>
            </a:r>
            <a:r>
              <a:rPr lang="zh-CN" altLang="en-US" sz="2000" dirty="0">
                <a:cs typeface="Times New Roman" panose="02020603050405020304" pitchFamily="18" charset="0"/>
              </a:rPr>
              <a:t>：删除节点或节点关系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删除节点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MATCH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 (e: Employee) 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DELETE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 e</a:t>
            </a:r>
          </a:p>
          <a:p>
            <a:pPr marL="1257300" lvl="2" indent="-342900">
              <a:buFont typeface="+mj-ea"/>
              <a:buAutoNum type="circleNumDbPlain" startAt="2"/>
            </a:pPr>
            <a:r>
              <a:rPr lang="zh-CN" altLang="en-US" sz="1800" b="0" dirty="0">
                <a:ea typeface="+mn-ea"/>
                <a:cs typeface="Times New Roman" panose="02020603050405020304" pitchFamily="18" charset="0"/>
              </a:rPr>
              <a:t>删除关系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 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(cc: </a:t>
            </a:r>
            <a:r>
              <a:rPr lang="en-US" altLang="zh-CN" sz="1800" b="0" dirty="0" err="1">
                <a:ea typeface="+mn-ea"/>
                <a:cs typeface="Times New Roman" panose="02020603050405020304" pitchFamily="18" charset="0"/>
              </a:rPr>
              <a:t>CreditCard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)-[</a:t>
            </a:r>
            <a:r>
              <a:rPr lang="en-US" altLang="zh-CN" sz="1800" b="0" dirty="0" err="1">
                <a:ea typeface="+mn-ea"/>
                <a:cs typeface="Times New Roman" panose="02020603050405020304" pitchFamily="18" charset="0"/>
              </a:rPr>
              <a:t>rel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]-(</a:t>
            </a:r>
            <a:r>
              <a:rPr lang="en-US" altLang="zh-CN" sz="1800" b="0" dirty="0" err="1">
                <a:ea typeface="+mn-ea"/>
                <a:cs typeface="Times New Roman" panose="02020603050405020304" pitchFamily="18" charset="0"/>
              </a:rPr>
              <a:t>c:Customer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)  </a:t>
            </a:r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DELETE </a:t>
            </a:r>
            <a:r>
              <a:rPr lang="en-US" altLang="zh-CN" sz="1800" b="0" dirty="0" err="1">
                <a:ea typeface="+mn-ea"/>
                <a:cs typeface="Times New Roman" panose="02020603050405020304" pitchFamily="18" charset="0"/>
              </a:rPr>
              <a:t>rel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600" dirty="0">
                <a:ea typeface="+mn-ea"/>
                <a:cs typeface="Times New Roman" panose="02020603050405020304" pitchFamily="18" charset="0"/>
              </a:rPr>
              <a:t>注：当删除一个节点时，若其和其它节点存在关系，需先删除关系。</a:t>
            </a:r>
            <a:endParaRPr lang="en-US" altLang="zh-CN" sz="16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331F2AE-220F-42B0-8486-659C4975C06B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743BCD17-A355-4C34-AFD8-C5D98E248A3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10357"/>
      </p:ext>
    </p:extLst>
  </p:cSld>
  <p:clrMapOvr>
    <a:masterClrMapping/>
  </p:clrMapOvr>
  <p:transition advTm="5937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4"/>
            <a:ext cx="647324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7、REMOVE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删除标签和属性</a:t>
            </a:r>
            <a:endParaRPr lang="en-US" altLang="zh-CN" sz="2000" dirty="0"/>
          </a:p>
          <a:p>
            <a:pPr lvl="2"/>
            <a:endParaRPr lang="en-US" altLang="zh-CN" sz="1600" b="0" dirty="0"/>
          </a:p>
          <a:p>
            <a:pPr lvl="2"/>
            <a:r>
              <a:rPr lang="zh-CN" altLang="en-US" sz="1600" b="0" dirty="0"/>
              <a:t>示例：</a:t>
            </a:r>
            <a:endParaRPr lang="en-US" altLang="zh-CN" sz="1600" b="0" dirty="0"/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(book { id:122 })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REMOVE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book.price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book</a:t>
            </a:r>
            <a:endParaRPr lang="en-US" altLang="zh-CN" sz="1400" dirty="0"/>
          </a:p>
          <a:p>
            <a:pPr lvl="2"/>
            <a:r>
              <a:rPr lang="en-US" altLang="zh-CN" sz="1600" dirty="0">
                <a:cs typeface="Times New Roman" panose="02020603050405020304" pitchFamily="18" charset="0"/>
              </a:rPr>
              <a:t>        </a:t>
            </a:r>
          </a:p>
          <a:p>
            <a:pPr lvl="3"/>
            <a:r>
              <a:rPr lang="zh-CN" altLang="en-US" sz="1600" dirty="0">
                <a:cs typeface="Times New Roman" panose="02020603050405020304" pitchFamily="18" charset="0"/>
              </a:rPr>
              <a:t>注：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REMOVE</a:t>
            </a:r>
            <a:r>
              <a:rPr lang="zh-CN" altLang="en-US" sz="1600" dirty="0"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DELETE</a:t>
            </a:r>
            <a:r>
              <a:rPr lang="zh-CN" altLang="en-US" sz="1600" dirty="0">
                <a:cs typeface="Times New Roman" panose="02020603050405020304" pitchFamily="18" charset="0"/>
              </a:rPr>
              <a:t>这两个命令不应单独使用。 </a:t>
            </a:r>
          </a:p>
          <a:p>
            <a:pPr lvl="2"/>
            <a:r>
              <a:rPr lang="zh-CN" altLang="en-US" sz="1600" dirty="0">
                <a:cs typeface="Times New Roman" panose="02020603050405020304" pitchFamily="18" charset="0"/>
              </a:rPr>
              <a:t>两个命令都应该与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zh-CN" altLang="en-US" sz="1600" dirty="0">
                <a:cs typeface="Times New Roman" panose="02020603050405020304" pitchFamily="18" charset="0"/>
              </a:rPr>
              <a:t>命令一起使用。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67608" y="4165338"/>
            <a:ext cx="61430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8、SET</a:t>
            </a:r>
            <a:r>
              <a:rPr lang="zh-CN" altLang="en-US" sz="2000" dirty="0">
                <a:cs typeface="Times New Roman" panose="02020603050405020304" pitchFamily="18" charset="0"/>
              </a:rPr>
              <a:t>：添加或更新节点和关系的属性值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lvl="2"/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</a:p>
          <a:p>
            <a:pPr marL="0" lvl="2"/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600" b="0" dirty="0"/>
              <a:t>示例：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dc:DebitCard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SET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dc.atm_pin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= 3456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dc</a:t>
            </a:r>
          </a:p>
          <a:p>
            <a:pPr lvl="2"/>
            <a:endParaRPr lang="en-US" altLang="zh-CN" sz="1800" b="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1600" b="0" dirty="0" err="1">
                <a:ea typeface="+mn-ea"/>
                <a:cs typeface="Times New Roman" panose="02020603050405020304" pitchFamily="18" charset="0"/>
              </a:rPr>
              <a:t>atm_pin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属性不存在，则自动添加，存在则更新。</a:t>
            </a:r>
            <a:endParaRPr lang="en-US" altLang="zh-CN" sz="14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03712" y="2420888"/>
            <a:ext cx="2376264" cy="10081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3" y="4780813"/>
            <a:ext cx="2389839" cy="102421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88873E6E-DA31-468D-BCBD-E7E48577EB4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49B93D20-DBD6-4CB7-B82C-D9588DDAE188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12753"/>
      </p:ext>
    </p:extLst>
  </p:cSld>
  <p:clrMapOvr>
    <a:masterClrMapping/>
  </p:clrMapOvr>
  <p:transition advTm="5937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8" y="1844824"/>
            <a:ext cx="53474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9、ORDER BY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对返回结果排序</a:t>
            </a:r>
            <a:endParaRPr lang="en-US" altLang="zh-CN" sz="2000" dirty="0"/>
          </a:p>
          <a:p>
            <a:pPr lvl="2"/>
            <a:endParaRPr lang="en-US" altLang="zh-CN" sz="1600" b="0" dirty="0"/>
          </a:p>
          <a:p>
            <a:pPr lvl="2"/>
            <a:r>
              <a:rPr lang="zh-CN" altLang="en-US" sz="1600" b="0" dirty="0"/>
              <a:t>示例：</a:t>
            </a:r>
            <a:endParaRPr lang="en-US" altLang="zh-CN" sz="1600" b="0" dirty="0"/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emp:Employee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emp.empid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, emp.name,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emp.salary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emp.deptno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ORDER BY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emp.salary</a:t>
            </a:r>
            <a:r>
              <a:rPr lang="en-US" altLang="zh-CN" sz="1600" dirty="0">
                <a:cs typeface="Times New Roman" panose="02020603050405020304" pitchFamily="18" charset="0"/>
              </a:rPr>
              <a:t>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DESC</a:t>
            </a:r>
            <a:r>
              <a:rPr lang="en-US" altLang="zh-CN" sz="1600" dirty="0"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67608" y="4165337"/>
            <a:ext cx="685315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10、UNION</a:t>
            </a:r>
            <a:r>
              <a:rPr lang="zh-CN" altLang="en-US" sz="2000" dirty="0">
                <a:cs typeface="Times New Roman" panose="02020603050405020304" pitchFamily="18" charset="0"/>
              </a:rPr>
              <a:t>：结果合并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lvl="2"/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</a:p>
          <a:p>
            <a:pPr marL="0" lvl="2"/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600" b="0" dirty="0"/>
              <a:t>示例：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cc:CreditCard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 RETURN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cc.id,cc.number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UNION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MATCH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dc:DebitCard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 RETURN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dc.id,dc.number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pPr lvl="2"/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限制：</a:t>
            </a:r>
          </a:p>
          <a:p>
            <a:pPr lvl="2"/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结果列类型和来自两组结果的</a:t>
            </a:r>
            <a:r>
              <a:rPr lang="zh-CN" altLang="en-US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名称必须匹配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，这意味着</a:t>
            </a:r>
            <a:r>
              <a:rPr lang="zh-CN" altLang="en-US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列名称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应该相同，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列的</a:t>
            </a:r>
            <a:r>
              <a:rPr lang="zh-CN" altLang="en-US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数据类型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应该相同。 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03712" y="2420888"/>
            <a:ext cx="4248472" cy="10081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87265" y="4797152"/>
            <a:ext cx="4248472" cy="10081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9D61D12-6C4D-44E6-815F-6AA46F1C7FBC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DCD6F1A4-A4A7-41C0-9CF3-D46EBFF78413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20007"/>
      </p:ext>
    </p:extLst>
  </p:cSld>
  <p:clrMapOvr>
    <a:masterClrMapping/>
  </p:clrMapOvr>
  <p:transition advTm="5937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4"/>
            <a:ext cx="55630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9、LIMIT</a:t>
            </a:r>
            <a:r>
              <a:rPr lang="zh-CN" altLang="en-US" sz="2000" dirty="0"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cs typeface="Times New Roman" panose="02020603050405020304" pitchFamily="18" charset="0"/>
              </a:rPr>
              <a:t>SKIP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限制查询结果返回行数</a:t>
            </a:r>
            <a:endParaRPr lang="en-US" altLang="zh-CN" sz="2000" dirty="0"/>
          </a:p>
          <a:p>
            <a:pPr lvl="2"/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LIMIT：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返回结果的前</a:t>
            </a:r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行</a:t>
            </a:r>
            <a:endParaRPr lang="en-US" altLang="zh-CN" sz="16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SKIP:    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返回结果的后</a:t>
            </a:r>
            <a:r>
              <a:rPr lang="en-US" altLang="zh-CN" sz="1600" b="0" dirty="0"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行</a:t>
            </a:r>
            <a:endParaRPr lang="en-US" altLang="zh-CN" sz="1600" b="0" dirty="0">
              <a:ea typeface="+mn-ea"/>
              <a:cs typeface="Times New Roman" panose="02020603050405020304" pitchFamily="18" charset="0"/>
            </a:endParaRPr>
          </a:p>
          <a:p>
            <a:pPr lvl="2"/>
            <a:endParaRPr lang="en-US" altLang="zh-CN" sz="1600" b="0" dirty="0"/>
          </a:p>
          <a:p>
            <a:pPr lvl="2"/>
            <a:r>
              <a:rPr lang="zh-CN" altLang="en-US" sz="1600" b="0" dirty="0"/>
              <a:t>示例：</a:t>
            </a:r>
            <a:endParaRPr lang="en-US" altLang="zh-CN" sz="1600" b="0" dirty="0"/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emp:Employee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RETURN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emp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LIMIT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2 (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返回结果前两行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 /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rgbClr val="FF0000"/>
                </a:solidFill>
                <a:cs typeface="Times New Roman" panose="02020603050405020304" pitchFamily="18" charset="0"/>
              </a:rPr>
              <a:t>SKIP </a:t>
            </a:r>
            <a:r>
              <a:rPr lang="en-US" altLang="zh-CN" sz="1600" b="0" dirty="0">
                <a:cs typeface="Times New Roman" panose="02020603050405020304" pitchFamily="18" charset="0"/>
              </a:rPr>
              <a:t>2 (</a:t>
            </a:r>
            <a:r>
              <a:rPr lang="zh-CN" altLang="en-US" sz="1600" b="0" dirty="0">
                <a:cs typeface="Times New Roman" panose="02020603050405020304" pitchFamily="18" charset="0"/>
              </a:rPr>
              <a:t>返回后结果两行</a:t>
            </a:r>
            <a:r>
              <a:rPr lang="en-US" altLang="zh-CN" sz="1600" b="0" dirty="0">
                <a:cs typeface="Times New Roman" panose="02020603050405020304" pitchFamily="18" charset="0"/>
              </a:rPr>
              <a:t>) </a:t>
            </a:r>
            <a:endParaRPr lang="en-US" altLang="zh-CN" sz="1600" dirty="0"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7609" y="4165338"/>
            <a:ext cx="64425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10、MERGE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MATCH+CREATE</a:t>
            </a:r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</a:p>
          <a:p>
            <a:pPr marL="0" lvl="2"/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zh-CN" altLang="en-US" sz="1600" b="0" dirty="0"/>
              <a:t>语法：</a:t>
            </a:r>
            <a:endParaRPr lang="en-US" altLang="zh-CN" sz="1800" b="0" dirty="0"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MERGE (&lt;node-name&gt;:&lt;label-name&gt;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{</a:t>
            </a:r>
          </a:p>
          <a:p>
            <a:pPr lvl="3"/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&lt;key&gt;:&lt;1-Value&gt;</a:t>
            </a:r>
          </a:p>
          <a:p>
            <a:pPr lvl="2"/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  .....</a:t>
            </a:r>
          </a:p>
          <a:p>
            <a:pPr lvl="2"/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 &lt;n-key&gt;:&lt;n-Value&gt;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})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pPr lvl="2"/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CQL MERGE</a:t>
            </a:r>
            <a:r>
              <a:rPr lang="zh-CN" altLang="en-US" sz="1400" b="0" dirty="0">
                <a:ea typeface="+mn-ea"/>
                <a:cs typeface="Times New Roman" panose="02020603050405020304" pitchFamily="18" charset="0"/>
              </a:rPr>
              <a:t>命令将新的节点添加到数据库，且只有当它不存在时。</a:t>
            </a:r>
            <a:endParaRPr lang="en-US" altLang="zh-CN" sz="1400" b="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487265" y="2924944"/>
            <a:ext cx="4480943" cy="10081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87265" y="4797152"/>
            <a:ext cx="4248472" cy="136815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DD4C3A1-772B-420F-8418-9A7E3274B997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FBC87851-65DC-4EC6-AD93-1EEC97725F2C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38893"/>
      </p:ext>
    </p:extLst>
  </p:cSld>
  <p:clrMapOvr>
    <a:masterClrMapping/>
  </p:clrMapOvr>
  <p:transition advTm="5937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CQL</a:t>
            </a:r>
            <a:r>
              <a:rPr lang="zh-CN" altLang="en-US" dirty="0"/>
              <a:t>常用命令使用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8" y="1844824"/>
            <a:ext cx="3724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11、IN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提供值的集合</a:t>
            </a:r>
            <a:endParaRPr lang="en-US" altLang="zh-CN" sz="2000" dirty="0"/>
          </a:p>
          <a:p>
            <a:pPr lvl="2"/>
            <a:r>
              <a:rPr lang="zh-CN" altLang="en-US" sz="1600" b="0" dirty="0">
                <a:ea typeface="+mn-ea"/>
                <a:cs typeface="Times New Roman" panose="02020603050405020304" pitchFamily="18" charset="0"/>
              </a:rPr>
              <a:t>语法：</a:t>
            </a:r>
            <a:endParaRPr lang="en-US" altLang="zh-CN" sz="1600" b="0" dirty="0">
              <a:ea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IN</a:t>
            </a:r>
            <a:r>
              <a:rPr lang="en-US" altLang="zh-CN" sz="1400" b="0" dirty="0">
                <a:cs typeface="Times New Roman" panose="02020603050405020304" pitchFamily="18" charset="0"/>
              </a:rPr>
              <a:t> [&lt;Collection-of-values&gt;]</a:t>
            </a:r>
          </a:p>
          <a:p>
            <a:pPr lvl="2"/>
            <a:r>
              <a:rPr lang="zh-CN" altLang="en-US" sz="1600" b="0" dirty="0"/>
              <a:t>示例：</a:t>
            </a:r>
            <a:endParaRPr lang="en-US" altLang="zh-CN" sz="1600" b="0" dirty="0"/>
          </a:p>
          <a:p>
            <a:r>
              <a:rPr lang="en-US" altLang="zh-CN" sz="1800" b="0" dirty="0"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e:Employee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WHERE 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e.id </a:t>
            </a:r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IN</a:t>
            </a:r>
            <a:r>
              <a:rPr lang="en-US" altLang="zh-CN" sz="1400" b="0" dirty="0">
                <a:ea typeface="+mn-ea"/>
                <a:cs typeface="Times New Roman" panose="02020603050405020304" pitchFamily="18" charset="0"/>
              </a:rPr>
              <a:t> [123,124]</a:t>
            </a:r>
          </a:p>
          <a:p>
            <a:r>
              <a:rPr lang="en-US" altLang="zh-CN" sz="1400" b="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	RETURN </a:t>
            </a:r>
            <a:r>
              <a:rPr lang="en-US" altLang="zh-CN" sz="1400" b="0" dirty="0" err="1">
                <a:ea typeface="+mn-ea"/>
                <a:cs typeface="Times New Roman" panose="02020603050405020304" pitchFamily="18" charset="0"/>
              </a:rPr>
              <a:t>e.id,e.name,e.sal,e.deptno</a:t>
            </a:r>
            <a:endParaRPr lang="en-US" altLang="zh-CN" sz="1600" dirty="0"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487265" y="2636912"/>
            <a:ext cx="4480943" cy="10081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751658" y="3140968"/>
            <a:ext cx="792088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5" name="直接箭头连接符 4"/>
          <p:cNvCxnSpPr>
            <a:stCxn id="3" idx="3"/>
          </p:cNvCxnSpPr>
          <p:nvPr/>
        </p:nvCxnSpPr>
        <p:spPr bwMode="auto">
          <a:xfrm flipV="1">
            <a:off x="5543746" y="2996952"/>
            <a:ext cx="552254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6023993" y="28526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集合</a:t>
            </a:r>
            <a:endParaRPr lang="zh-CN" altLang="en-US" b="0" dirty="0">
              <a:latin typeface="+mn-ea"/>
              <a:ea typeface="+mn-ea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4DB7857-1BB9-452F-B83F-CBCB939BEA43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常用命令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15BBF11F-5320-4321-BB2A-A8DC29B198C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26522"/>
      </p:ext>
    </p:extLst>
  </p:cSld>
  <p:clrMapOvr>
    <a:masterClrMapping/>
  </p:clrMapOvr>
  <p:transition advTm="5937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7947" y="1412777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三、</a:t>
            </a:r>
            <a:r>
              <a:rPr lang="en-US" altLang="zh-CN" dirty="0"/>
              <a:t>CQL</a:t>
            </a:r>
            <a:r>
              <a:rPr lang="zh-CN" altLang="en-US" dirty="0"/>
              <a:t>常用函数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9" y="1844824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1、</a:t>
            </a:r>
            <a:r>
              <a:rPr lang="zh-CN" altLang="en-US" sz="2000" dirty="0"/>
              <a:t>字符串函数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4" y="2244934"/>
            <a:ext cx="75265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UPPER</a:t>
            </a:r>
            <a:r>
              <a:rPr lang="en-US" altLang="zh-CN" sz="1800" dirty="0"/>
              <a:t>:</a:t>
            </a:r>
            <a:r>
              <a:rPr lang="zh-CN" altLang="en-US" sz="1800" dirty="0"/>
              <a:t>字母大写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cs typeface="Times New Roman" panose="02020603050405020304" pitchFamily="18" charset="0"/>
              </a:rPr>
              <a:t>UPPER (&lt;input-string&gt;)</a:t>
            </a:r>
          </a:p>
          <a:p>
            <a:pPr lvl="1"/>
            <a:r>
              <a:rPr lang="zh-CN" altLang="en-US" sz="1800" dirty="0"/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(e:Employee)  RETURN e.id, </a:t>
            </a:r>
            <a:r>
              <a:rPr lang="en-US" altLang="zh-CN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UPPER</a:t>
            </a:r>
            <a:r>
              <a:rPr lang="en-US" altLang="zh-CN" sz="1400" b="0" dirty="0">
                <a:cs typeface="Times New Roman" panose="02020603050405020304" pitchFamily="18" charset="0"/>
              </a:rPr>
              <a:t>(e.name),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e.deptno</a:t>
            </a:r>
            <a:endParaRPr lang="en-US" altLang="zh-CN" sz="1400" b="0" dirty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LOWER</a:t>
            </a:r>
            <a:r>
              <a:rPr lang="en-US" altLang="zh-CN" sz="1800" dirty="0"/>
              <a:t>：</a:t>
            </a:r>
            <a:r>
              <a:rPr lang="zh-CN" altLang="en-US" sz="1800" dirty="0"/>
              <a:t>字母小写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cs typeface="Times New Roman" panose="02020603050405020304" pitchFamily="18" charset="0"/>
              </a:rPr>
              <a:t>LOWER (&lt;input-string&gt;)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 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(e:Employee)  RETURN e.id, </a:t>
            </a:r>
            <a:r>
              <a:rPr lang="en-US" altLang="zh-CN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LOWER</a:t>
            </a:r>
            <a:r>
              <a:rPr lang="en-US" altLang="zh-CN" sz="1400" b="0" dirty="0">
                <a:cs typeface="Times New Roman" panose="02020603050405020304" pitchFamily="18" charset="0"/>
              </a:rPr>
              <a:t>(e.name),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e.deptno</a:t>
            </a:r>
            <a:endParaRPr lang="en-US" altLang="zh-CN" sz="1400" b="0" dirty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SBUSTRING</a:t>
            </a:r>
            <a:r>
              <a:rPr lang="en-US" altLang="zh-CN" sz="1800" dirty="0"/>
              <a:t>：</a:t>
            </a:r>
            <a:r>
              <a:rPr lang="zh-CN" altLang="en-US" sz="1800" dirty="0"/>
              <a:t>获取子字符串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cs typeface="Times New Roman" panose="02020603050405020304" pitchFamily="18" charset="0"/>
              </a:rPr>
              <a:t>SUBSTRING(&lt;input-string&gt;,&lt;startIndex&gt;, &lt;endIndex&gt;)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cs typeface="Times New Roman" panose="02020603050405020304" pitchFamily="18" charset="0"/>
              </a:rPr>
              <a:t>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 </a:t>
            </a:r>
            <a:r>
              <a:rPr lang="en-US" altLang="zh-CN" sz="1400" b="0" dirty="0">
                <a:cs typeface="Times New Roman" panose="02020603050405020304" pitchFamily="18" charset="0"/>
              </a:rPr>
              <a:t>e.id, </a:t>
            </a:r>
            <a:r>
              <a:rPr lang="en-US" altLang="zh-CN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SBUSTRING</a:t>
            </a:r>
            <a:r>
              <a:rPr lang="en-US" altLang="zh-CN" sz="1400" b="0" dirty="0">
                <a:cs typeface="Times New Roman" panose="02020603050405020304" pitchFamily="18" charset="0"/>
              </a:rPr>
              <a:t>(e.name,2,8),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, 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e.deptno</a:t>
            </a:r>
            <a:endParaRPr lang="en-US" altLang="zh-CN" sz="1400" b="0" dirty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REPLACE</a:t>
            </a:r>
            <a:r>
              <a:rPr lang="en-US" altLang="zh-CN" sz="1800" dirty="0"/>
              <a:t>：</a:t>
            </a:r>
            <a:r>
              <a:rPr lang="zh-CN" altLang="en-US" sz="1800" dirty="0"/>
              <a:t>替换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cs typeface="Times New Roman" panose="02020603050405020304" pitchFamily="18" charset="0"/>
              </a:rPr>
              <a:t>REPLACE(&lt;original-string, search-string, replace-string)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 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 e.id,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REPLACE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(e.name, “</a:t>
            </a:r>
            <a:r>
              <a:rPr lang="en-US" altLang="zh-CN" sz="14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w”,“m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”), </a:t>
            </a:r>
            <a:r>
              <a:rPr lang="en-US" altLang="zh-CN" sz="14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1400" b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e.deptno</a:t>
            </a:r>
            <a:endParaRPr lang="en-US" altLang="zh-CN" sz="20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055336" y="4276429"/>
            <a:ext cx="883722" cy="21602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cxnSp>
        <p:nvCxnSpPr>
          <p:cNvPr id="12" name="直接箭头连接符 11"/>
          <p:cNvCxnSpPr>
            <a:stCxn id="8" idx="3"/>
          </p:cNvCxnSpPr>
          <p:nvPr/>
        </p:nvCxnSpPr>
        <p:spPr bwMode="auto">
          <a:xfrm flipV="1">
            <a:off x="7939058" y="4149081"/>
            <a:ext cx="173166" cy="2353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968209" y="4005065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若省略，则由</a:t>
            </a:r>
            <a:r>
              <a:rPr lang="en-US" altLang="zh-CN" sz="1200" b="0" dirty="0">
                <a:ea typeface="+mn-ea"/>
                <a:cs typeface="Times New Roman" panose="02020603050405020304" pitchFamily="18" charset="0"/>
              </a:rPr>
              <a:t>start</a:t>
            </a:r>
            <a:r>
              <a:rPr lang="zh-CN" altLang="en-US" sz="1200" b="0" dirty="0">
                <a:latin typeface="+mn-ea"/>
                <a:ea typeface="+mn-ea"/>
              </a:rPr>
              <a:t>到结尾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57BDF74-57A2-4B83-81D1-C3D3D7DC4FC9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常用函数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6126B593-E198-47C9-86C8-790B8333EB6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17180"/>
      </p:ext>
    </p:extLst>
  </p:cSld>
  <p:clrMapOvr>
    <a:masterClrMapping/>
  </p:clrMapOvr>
  <p:transition advTm="5937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7947" y="1412777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三、</a:t>
            </a:r>
            <a:r>
              <a:rPr lang="en-US" altLang="zh-CN" dirty="0"/>
              <a:t>CQL</a:t>
            </a:r>
            <a:r>
              <a:rPr lang="zh-CN" altLang="en-US" dirty="0"/>
              <a:t>常用函数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8" y="1844824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2、</a:t>
            </a:r>
            <a:r>
              <a:rPr lang="zh-CN" altLang="en-US" sz="2000" dirty="0"/>
              <a:t>聚合函数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4" y="2244934"/>
            <a:ext cx="57736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COUNT</a:t>
            </a:r>
            <a:r>
              <a:rPr lang="en-US" altLang="zh-CN" sz="1800" dirty="0"/>
              <a:t>:</a:t>
            </a:r>
            <a:r>
              <a:rPr lang="zh-CN" altLang="en-US" sz="1800" dirty="0"/>
              <a:t>返回由</a:t>
            </a:r>
            <a:r>
              <a:rPr lang="en-US" altLang="zh-CN" sz="1800" dirty="0">
                <a:cs typeface="Times New Roman" panose="02020603050405020304" pitchFamily="18" charset="0"/>
              </a:rPr>
              <a:t>MATCH</a:t>
            </a:r>
            <a:r>
              <a:rPr lang="zh-CN" altLang="en-US" sz="1800" dirty="0"/>
              <a:t>命令返回的行数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COUNT</a:t>
            </a:r>
            <a:r>
              <a:rPr lang="en-US" altLang="zh-CN" sz="1400" b="0" dirty="0">
                <a:cs typeface="Times New Roman" panose="02020603050405020304" pitchFamily="18" charset="0"/>
              </a:rPr>
              <a:t> (&lt;value&gt;)</a:t>
            </a:r>
          </a:p>
          <a:p>
            <a:pPr lvl="1"/>
            <a:r>
              <a:rPr lang="zh-CN" altLang="en-US" sz="1800" dirty="0"/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COUNT</a:t>
            </a:r>
            <a:r>
              <a:rPr lang="en-US" altLang="zh-CN" sz="1400" b="0" dirty="0">
                <a:cs typeface="Times New Roman" panose="02020603050405020304" pitchFamily="18" charset="0"/>
              </a:rPr>
              <a:t> (*)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MAX(MIN)</a:t>
            </a:r>
            <a:r>
              <a:rPr lang="en-US" altLang="zh-CN" sz="1800" dirty="0"/>
              <a:t>：</a:t>
            </a:r>
            <a:r>
              <a:rPr lang="zh-CN" altLang="en-US" sz="1800" dirty="0"/>
              <a:t>返回最大值</a:t>
            </a:r>
            <a:r>
              <a:rPr lang="en-US" altLang="zh-CN" sz="1800" dirty="0"/>
              <a:t>(</a:t>
            </a:r>
            <a:r>
              <a:rPr lang="zh-CN" altLang="en-US" sz="1800" dirty="0"/>
              <a:t>最小值</a:t>
            </a:r>
            <a:r>
              <a:rPr lang="en-US" altLang="zh-CN" sz="1800" dirty="0"/>
              <a:t>)</a:t>
            </a:r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MAX/MIN</a:t>
            </a:r>
            <a:r>
              <a:rPr lang="en-US" altLang="zh-CN" sz="1400" b="0" dirty="0">
                <a:cs typeface="Times New Roman" panose="02020603050405020304" pitchFamily="18" charset="0"/>
              </a:rPr>
              <a:t>(&lt;property-name&gt; 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 MATCH</a:t>
            </a:r>
            <a:r>
              <a:rPr lang="en-US" altLang="zh-CN" sz="1400" b="0" dirty="0">
                <a:cs typeface="Times New Roman" panose="02020603050405020304" pitchFamily="18" charset="0"/>
              </a:rPr>
              <a:t> 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</a:t>
            </a:r>
            <a:r>
              <a:rPr lang="en-US" altLang="zh-CN" sz="1400" b="0" dirty="0">
                <a:cs typeface="Times New Roman" panose="02020603050405020304" pitchFamily="18" charset="0"/>
              </a:rPr>
              <a:t>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MAX</a:t>
            </a:r>
            <a:r>
              <a:rPr lang="en-US" altLang="zh-CN" sz="1400" b="0" dirty="0">
                <a:cs typeface="Times New Roman" panose="02020603050405020304" pitchFamily="18" charset="0"/>
              </a:rPr>
              <a:t> (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),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MIN</a:t>
            </a:r>
            <a:r>
              <a:rPr lang="en-US" altLang="zh-CN" sz="1400" b="0" dirty="0">
                <a:cs typeface="Times New Roman" panose="02020603050405020304" pitchFamily="18" charset="0"/>
              </a:rPr>
              <a:t> (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SUM</a:t>
            </a:r>
            <a:r>
              <a:rPr lang="en-US" altLang="zh-CN" sz="1800" dirty="0"/>
              <a:t>：</a:t>
            </a:r>
            <a:r>
              <a:rPr lang="zh-CN" altLang="en-US" sz="1800" dirty="0"/>
              <a:t>求和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SUM </a:t>
            </a:r>
            <a:r>
              <a:rPr lang="en-US" altLang="zh-CN" sz="1400" b="0" dirty="0">
                <a:cs typeface="Times New Roman" panose="02020603050405020304" pitchFamily="18" charset="0"/>
              </a:rPr>
              <a:t>(&lt;property-name&gt; 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cs typeface="Times New Roman" panose="02020603050405020304" pitchFamily="18" charset="0"/>
              </a:rPr>
              <a:t>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 </a:t>
            </a:r>
            <a:r>
              <a:rPr lang="en-US" altLang="zh-CN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SUM </a:t>
            </a:r>
            <a:r>
              <a:rPr lang="en-US" altLang="zh-CN" sz="1400" b="0" dirty="0"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) 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AVG</a:t>
            </a:r>
            <a:r>
              <a:rPr lang="en-US" altLang="zh-CN" sz="1800" dirty="0"/>
              <a:t>：</a:t>
            </a:r>
            <a:r>
              <a:rPr lang="zh-CN" altLang="en-US" sz="1800" dirty="0"/>
              <a:t>求均值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AVG </a:t>
            </a:r>
            <a:r>
              <a:rPr lang="en-US" altLang="zh-CN" sz="1400" b="0" dirty="0">
                <a:cs typeface="Times New Roman" panose="02020603050405020304" pitchFamily="18" charset="0"/>
              </a:rPr>
              <a:t>(&lt;property-name&gt; 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</a:t>
            </a:r>
            <a:r>
              <a:rPr lang="en-US" altLang="zh-CN" sz="1400" b="0" dirty="0">
                <a:solidFill>
                  <a:srgbClr val="000000"/>
                </a:solidFill>
                <a:cs typeface="Times New Roman" panose="02020603050405020304" pitchFamily="18" charset="0"/>
              </a:rPr>
              <a:t> (e:Employee)  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RETURN </a:t>
            </a:r>
            <a:r>
              <a:rPr lang="en-US" altLang="zh-CN" sz="1400" b="0" dirty="0"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AVG </a:t>
            </a:r>
            <a:r>
              <a:rPr lang="en-US" altLang="zh-CN" sz="1400" b="0" dirty="0">
                <a:cs typeface="Times New Roman" panose="02020603050405020304" pitchFamily="18" charset="0"/>
              </a:rPr>
              <a:t>(</a:t>
            </a:r>
            <a:r>
              <a:rPr lang="en-US" altLang="zh-CN" sz="1400" b="0" dirty="0" err="1">
                <a:cs typeface="Times New Roman" panose="02020603050405020304" pitchFamily="18" charset="0"/>
              </a:rPr>
              <a:t>e.sal</a:t>
            </a:r>
            <a:r>
              <a:rPr lang="en-US" altLang="zh-CN" sz="1400" b="0" dirty="0">
                <a:cs typeface="Times New Roman" panose="02020603050405020304" pitchFamily="18" charset="0"/>
              </a:rPr>
              <a:t>)</a:t>
            </a:r>
            <a:endParaRPr lang="en-US" altLang="zh-CN" sz="2000" b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V="1">
            <a:off x="6816080" y="3212976"/>
            <a:ext cx="1800200" cy="5040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 bwMode="auto">
          <a:xfrm flipV="1">
            <a:off x="7752184" y="3212976"/>
            <a:ext cx="864096" cy="5040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2185" y="2911699"/>
            <a:ext cx="180049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查询最大、最小销售</a:t>
            </a: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6816080" y="4293096"/>
            <a:ext cx="79208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961714" y="3978700"/>
            <a:ext cx="12618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查询销售总和</a:t>
            </a:r>
          </a:p>
        </p:txBody>
      </p:sp>
      <p:cxnSp>
        <p:nvCxnSpPr>
          <p:cNvPr id="23" name="直接箭头连接符 22"/>
          <p:cNvCxnSpPr/>
          <p:nvPr/>
        </p:nvCxnSpPr>
        <p:spPr bwMode="auto">
          <a:xfrm flipV="1">
            <a:off x="6816080" y="5085184"/>
            <a:ext cx="79208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94356" y="4797153"/>
            <a:ext cx="12618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查询销售均值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D0C8193-8832-4DF0-9862-95127E7749ED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常用函数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5088431B-F842-4875-93A2-99FADCF9E246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86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47171"/>
      </p:ext>
    </p:extLst>
  </p:cSld>
  <p:clrMapOvr>
    <a:masterClrMapping/>
  </p:clrMapOvr>
  <p:transition advTm="5937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5440" y="1412777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三、</a:t>
            </a:r>
            <a:r>
              <a:rPr lang="en-US" altLang="zh-CN" dirty="0"/>
              <a:t>CQL</a:t>
            </a:r>
            <a:r>
              <a:rPr lang="zh-CN" altLang="en-US" dirty="0"/>
              <a:t>常用函数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67608" y="1844824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3、</a:t>
            </a:r>
            <a:r>
              <a:rPr lang="zh-CN" altLang="en-US" sz="2000" dirty="0"/>
              <a:t>关系函数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5" y="2244935"/>
            <a:ext cx="533671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STARTNODE/ENDNODE</a:t>
            </a:r>
            <a:r>
              <a:rPr lang="en-US" altLang="zh-CN" sz="1800" dirty="0"/>
              <a:t>:</a:t>
            </a:r>
            <a:r>
              <a:rPr lang="zh-CN" altLang="en-US" sz="1800" dirty="0"/>
              <a:t>关系的开始</a:t>
            </a:r>
            <a:r>
              <a:rPr lang="en-US" altLang="zh-CN" sz="1800" dirty="0"/>
              <a:t>/</a:t>
            </a:r>
            <a:r>
              <a:rPr lang="zh-CN" altLang="en-US" sz="1800" dirty="0"/>
              <a:t>结束点</a:t>
            </a:r>
            <a:endParaRPr lang="en-US" altLang="zh-CN" sz="1800" dirty="0"/>
          </a:p>
          <a:p>
            <a:pPr lvl="1">
              <a:buClr>
                <a:srgbClr val="0070C0"/>
              </a:buClr>
            </a:pPr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STARTNODE </a:t>
            </a:r>
            <a:r>
              <a:rPr lang="en-US" altLang="zh-CN" sz="1400" b="0" dirty="0">
                <a:cs typeface="Times New Roman" panose="02020603050405020304" pitchFamily="18" charset="0"/>
              </a:rPr>
              <a:t>(&lt;relationship-label-name&gt;)</a:t>
            </a:r>
          </a:p>
          <a:p>
            <a:pPr lvl="1">
              <a:buClr>
                <a:srgbClr val="0070C0"/>
              </a:buClr>
            </a:pPr>
            <a:r>
              <a:rPr lang="zh-CN" altLang="en-US" sz="1800" dirty="0"/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cs typeface="Times New Roman" panose="02020603050405020304" pitchFamily="18" charset="0"/>
              </a:rPr>
              <a:t>(a)-[movie : ACTION_MOVIES]-&gt;(b) </a:t>
            </a:r>
          </a:p>
          <a:p>
            <a:pPr lvl="2">
              <a:buClr>
                <a:srgbClr val="0070C0"/>
              </a:buClr>
            </a:pP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     RETURN ENDNODE </a:t>
            </a:r>
            <a:r>
              <a:rPr lang="en-US" altLang="zh-CN" sz="1400" b="0" dirty="0">
                <a:cs typeface="Times New Roman" panose="02020603050405020304" pitchFamily="18" charset="0"/>
              </a:rPr>
              <a:t>(movie)</a:t>
            </a:r>
          </a:p>
          <a:p>
            <a:pPr lvl="2">
              <a:buClr>
                <a:srgbClr val="0070C0"/>
              </a:buClr>
            </a:pPr>
            <a:endParaRPr lang="en-US" altLang="zh-CN" sz="1400" b="0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ID</a:t>
            </a:r>
            <a:r>
              <a:rPr lang="en-US" altLang="zh-CN" sz="1800" dirty="0"/>
              <a:t>：</a:t>
            </a:r>
            <a:r>
              <a:rPr lang="zh-CN" altLang="en-US" sz="1800" dirty="0"/>
              <a:t>返回节点或关系的</a:t>
            </a:r>
            <a:r>
              <a:rPr lang="en-US" altLang="zh-CN" sz="1800" b="0" dirty="0">
                <a:cs typeface="Times New Roman" panose="02020603050405020304" pitchFamily="18" charset="0"/>
              </a:rPr>
              <a:t>ID</a:t>
            </a:r>
          </a:p>
          <a:p>
            <a:pPr lvl="1">
              <a:buClr>
                <a:srgbClr val="0070C0"/>
              </a:buClr>
            </a:pPr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ID </a:t>
            </a:r>
            <a:r>
              <a:rPr lang="en-US" altLang="zh-CN" sz="1400" b="0" dirty="0">
                <a:cs typeface="Times New Roman" panose="02020603050405020304" pitchFamily="18" charset="0"/>
              </a:rPr>
              <a:t>(&lt;property-name&gt; 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cs typeface="Times New Roman" panose="02020603050405020304" pitchFamily="18" charset="0"/>
              </a:rPr>
              <a:t>(a)-[movie : ACTION_MOVIES]-&gt;(b) </a:t>
            </a:r>
          </a:p>
          <a:p>
            <a:pPr lvl="2"/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     RETUR  ID </a:t>
            </a:r>
            <a:r>
              <a:rPr lang="en-US" altLang="zh-CN" sz="1400" b="0" dirty="0">
                <a:cs typeface="Times New Roman" panose="02020603050405020304" pitchFamily="18" charset="0"/>
              </a:rPr>
              <a:t>(movie)</a:t>
            </a:r>
          </a:p>
          <a:p>
            <a:pPr lvl="2"/>
            <a:endParaRPr lang="en-US" altLang="zh-CN" sz="1400" b="0" dirty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FF0000"/>
                </a:solidFill>
              </a:rPr>
              <a:t>TYPE</a:t>
            </a:r>
            <a:r>
              <a:rPr lang="en-US" altLang="zh-CN" sz="1800" dirty="0"/>
              <a:t>：</a:t>
            </a:r>
            <a:r>
              <a:rPr lang="zh-CN" altLang="en-US" sz="1800" dirty="0"/>
              <a:t>查询</a:t>
            </a:r>
            <a:r>
              <a:rPr lang="zh-CN" altLang="en-US" sz="1800" dirty="0">
                <a:solidFill>
                  <a:srgbClr val="FF0000"/>
                </a:solidFill>
              </a:rPr>
              <a:t>关系</a:t>
            </a:r>
            <a:r>
              <a:rPr lang="zh-CN" altLang="en-US" sz="1800" dirty="0"/>
              <a:t>的类型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TYPE </a:t>
            </a:r>
            <a:r>
              <a:rPr lang="en-US" altLang="zh-CN" sz="1400" b="0" dirty="0">
                <a:cs typeface="Times New Roman" panose="02020603050405020304" pitchFamily="18" charset="0"/>
              </a:rPr>
              <a:t>(&lt;relationship-name&gt; )</a:t>
            </a: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示例：</a:t>
            </a:r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lang="en-US" altLang="zh-CN" sz="1400" b="0" dirty="0">
                <a:cs typeface="Times New Roman" panose="02020603050405020304" pitchFamily="18" charset="0"/>
              </a:rPr>
              <a:t>(a)-[movie : ACTION_MOVIES]-&gt;(b) </a:t>
            </a:r>
          </a:p>
          <a:p>
            <a:pPr lvl="2"/>
            <a:r>
              <a:rPr lang="en-US" altLang="zh-CN" sz="1400" b="0" dirty="0">
                <a:solidFill>
                  <a:srgbClr val="FF0000"/>
                </a:solidFill>
                <a:cs typeface="Times New Roman" panose="02020603050405020304" pitchFamily="18" charset="0"/>
              </a:rPr>
              <a:t>     RETUR  ID </a:t>
            </a:r>
            <a:r>
              <a:rPr lang="en-US" altLang="zh-CN" sz="1400" b="0" dirty="0">
                <a:cs typeface="Times New Roman" panose="02020603050405020304" pitchFamily="18" charset="0"/>
              </a:rPr>
              <a:t>(movie</a:t>
            </a:r>
            <a:r>
              <a:rPr lang="zh-CN" altLang="en-US" sz="1400" b="0" dirty="0">
                <a:cs typeface="Times New Roman" panose="02020603050405020304" pitchFamily="18" charset="0"/>
              </a:rPr>
              <a:t>）</a:t>
            </a:r>
            <a:endParaRPr lang="en-US" altLang="zh-CN" sz="1400" b="0" dirty="0"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01A3AC-2D7A-4D3B-8ADA-20416AE786BC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常用函数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B01B15BE-F74A-4DB6-83B3-2EDCCDCF920E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87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99090"/>
      </p:ext>
    </p:extLst>
  </p:cSld>
  <p:clrMapOvr>
    <a:masterClrMapping/>
  </p:clrMapOvr>
  <p:transition advTm="5937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498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</a:t>
            </a:r>
            <a:r>
              <a:rPr lang="zh-CN" altLang="en-US" dirty="0"/>
              <a:t>新建</a:t>
            </a:r>
            <a:r>
              <a:rPr lang="en-US" altLang="zh-CN" dirty="0"/>
              <a:t>Java Project,</a:t>
            </a:r>
            <a:r>
              <a:rPr lang="zh-CN" altLang="en-US" dirty="0"/>
              <a:t>创建用户库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24" y="2060849"/>
            <a:ext cx="7486650" cy="3533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F365851-71A5-4400-8C95-74B4A05FB698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5085A39A-062B-4316-B706-B695271064D8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88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81989"/>
      </p:ext>
    </p:extLst>
  </p:cSld>
  <p:clrMapOvr>
    <a:masterClrMapping/>
  </p:clrMapOvr>
  <p:transition advTm="5937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498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</a:t>
            </a:r>
            <a:r>
              <a:rPr lang="zh-CN" altLang="en-US" dirty="0"/>
              <a:t>新建</a:t>
            </a:r>
            <a:r>
              <a:rPr lang="en-US" altLang="zh-CN" dirty="0"/>
              <a:t>Java Project,</a:t>
            </a:r>
            <a:r>
              <a:rPr lang="zh-CN" altLang="en-US" dirty="0"/>
              <a:t>创建用户库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29" y="2011960"/>
            <a:ext cx="5766073" cy="43495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AF63936-A758-49A2-972B-06312A10B9FE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1F5C3AD4-0486-4640-B3BC-3F3BA693D02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89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62203"/>
      </p:ext>
    </p:extLst>
  </p:cSld>
  <p:clrMapOvr>
    <a:masterClrMapping/>
  </p:clrMapOvr>
  <p:transition advTm="593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内容占位符 2"/>
          <p:cNvSpPr>
            <a:spLocks noGrp="1"/>
          </p:cNvSpPr>
          <p:nvPr>
            <p:ph idx="4294967295"/>
          </p:nvPr>
        </p:nvSpPr>
        <p:spPr bwMode="auto">
          <a:xfrm>
            <a:off x="285751" y="1071563"/>
            <a:ext cx="11176000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例如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张三想从首都机场到北京理工大学</a:t>
            </a:r>
            <a:r>
              <a:rPr lang="en-US" altLang="zh-CN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场景</a:t>
            </a:r>
            <a:r>
              <a:rPr lang="en-US" altLang="zh-CN" b="1" kern="1200" dirty="0">
                <a:latin typeface="Times New Roman" panose="02020603050405020304" pitchFamily="18" charset="0"/>
                <a:cs typeface="+mn-cs"/>
              </a:rPr>
              <a:t>1</a:t>
            </a: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：如果张三想驾驶汽车最短的时间到达北京理工大学，那么这个问题可以看做为图的最短路径问题。</a:t>
            </a:r>
            <a:endParaRPr lang="en-US" altLang="zh-CN" b="1" kern="1200" dirty="0">
              <a:latin typeface="Times New Roman" panose="02020603050405020304" pitchFamily="18" charset="0"/>
              <a:cs typeface="+mn-cs"/>
            </a:endParaRPr>
          </a:p>
          <a:p>
            <a:pPr marL="990600" lvl="1" indent="-533400" eaLnBrk="1" hangingPunct="1">
              <a:spcBef>
                <a:spcPct val="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场景</a:t>
            </a:r>
            <a:r>
              <a:rPr lang="en-US" altLang="zh-CN" b="1" kern="1200" dirty="0">
                <a:latin typeface="Times New Roman" panose="02020603050405020304" pitchFamily="18" charset="0"/>
                <a:cs typeface="+mn-cs"/>
              </a:rPr>
              <a:t>2</a:t>
            </a: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：如果张三想驾驶汽车，同样是从首都机场到北京理工大学，途中要经过加油站和商场，同时从起点到终点的时间不能超过</a:t>
            </a:r>
            <a:r>
              <a:rPr lang="en-US" altLang="zh-CN" b="1" kern="1200" dirty="0">
                <a:latin typeface="Times New Roman" panose="02020603050405020304" pitchFamily="18" charset="0"/>
                <a:cs typeface="+mn-cs"/>
              </a:rPr>
              <a:t>2</a:t>
            </a:r>
            <a:r>
              <a:rPr lang="zh-CN" altLang="en-US" b="1" kern="1200" dirty="0">
                <a:latin typeface="Times New Roman" panose="02020603050405020304" pitchFamily="18" charset="0"/>
                <a:cs typeface="+mn-cs"/>
              </a:rPr>
              <a:t>小时。该问题可以建模为受约束的路径规划问题。</a:t>
            </a: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FF3219-E36E-4510-AAD9-A13D297FD698}" type="slidenum">
              <a:rPr kumimoji="0" lang="zh-CN" altLang="en-US" sz="1400" b="0">
                <a:latin typeface="Tahoma" panose="020B0604030504040204" pitchFamily="34" charset="0"/>
              </a:rPr>
              <a:pPr/>
              <a:t>9</a:t>
            </a:fld>
            <a:endParaRPr kumimoji="0" lang="en-US" altLang="zh-CN" sz="1400" b="0">
              <a:latin typeface="Tahoma" panose="020B0604030504040204" pitchFamily="34" charset="0"/>
            </a:endParaRPr>
          </a:p>
        </p:txBody>
      </p:sp>
      <p:grpSp>
        <p:nvGrpSpPr>
          <p:cNvPr id="20486" name="组合 36"/>
          <p:cNvGrpSpPr>
            <a:grpSpLocks/>
          </p:cNvGrpSpPr>
          <p:nvPr/>
        </p:nvGrpSpPr>
        <p:grpSpPr bwMode="auto">
          <a:xfrm>
            <a:off x="2516681" y="4005064"/>
            <a:ext cx="7131197" cy="2003687"/>
            <a:chOff x="3995936" y="4506912"/>
            <a:chExt cx="5382994" cy="1318097"/>
          </a:xfrm>
        </p:grpSpPr>
        <p:sp>
          <p:nvSpPr>
            <p:cNvPr id="20487" name="Oval 4"/>
            <p:cNvSpPr>
              <a:spLocks noChangeArrowheads="1"/>
            </p:cNvSpPr>
            <p:nvPr/>
          </p:nvSpPr>
          <p:spPr bwMode="auto">
            <a:xfrm>
              <a:off x="4519440" y="4506912"/>
              <a:ext cx="152400" cy="1524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488" name="Oval 5"/>
            <p:cNvSpPr>
              <a:spLocks noChangeArrowheads="1"/>
            </p:cNvSpPr>
            <p:nvPr/>
          </p:nvSpPr>
          <p:spPr bwMode="auto">
            <a:xfrm>
              <a:off x="7898161" y="4506912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489" name="Text Box 6"/>
            <p:cNvSpPr txBox="1">
              <a:spLocks noChangeArrowheads="1"/>
            </p:cNvSpPr>
            <p:nvPr/>
          </p:nvSpPr>
          <p:spPr bwMode="auto">
            <a:xfrm>
              <a:off x="3995936" y="4571836"/>
              <a:ext cx="5982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/>
                <a:t>机场</a:t>
              </a:r>
              <a:endParaRPr lang="en-US" altLang="zh-CN" sz="1800"/>
            </a:p>
          </p:txBody>
        </p:sp>
        <p:sp>
          <p:nvSpPr>
            <p:cNvPr id="20490" name="Text Box 7"/>
            <p:cNvSpPr txBox="1">
              <a:spLocks noChangeArrowheads="1"/>
            </p:cNvSpPr>
            <p:nvPr/>
          </p:nvSpPr>
          <p:spPr bwMode="auto">
            <a:xfrm>
              <a:off x="7953419" y="4602614"/>
              <a:ext cx="1425511" cy="33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/>
                <a:t>北京理工大学</a:t>
              </a:r>
              <a:endParaRPr lang="en-US" altLang="zh-CN" sz="1600" dirty="0"/>
            </a:p>
          </p:txBody>
        </p:sp>
        <p:cxnSp>
          <p:nvCxnSpPr>
            <p:cNvPr id="20491" name="AutoShape 8"/>
            <p:cNvCxnSpPr>
              <a:cxnSpLocks noChangeShapeType="1"/>
              <a:stCxn id="20487" idx="0"/>
              <a:endCxn id="20488" idx="3"/>
            </p:cNvCxnSpPr>
            <p:nvPr/>
          </p:nvCxnSpPr>
          <p:spPr bwMode="auto">
            <a:xfrm rot="16200000" flipH="1">
              <a:off x="6193018" y="2909534"/>
              <a:ext cx="130082" cy="3324839"/>
            </a:xfrm>
            <a:prstGeom prst="curvedConnector5">
              <a:avLst>
                <a:gd name="adj1" fmla="val -175736"/>
                <a:gd name="adj2" fmla="val 44852"/>
                <a:gd name="adj3" fmla="val 1292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92" name="Oval 9"/>
            <p:cNvSpPr>
              <a:spLocks noChangeArrowheads="1"/>
            </p:cNvSpPr>
            <p:nvPr/>
          </p:nvSpPr>
          <p:spPr bwMode="auto">
            <a:xfrm>
              <a:off x="5436096" y="5292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493" name="Text Box 10"/>
            <p:cNvSpPr txBox="1">
              <a:spLocks noChangeArrowheads="1"/>
            </p:cNvSpPr>
            <p:nvPr/>
          </p:nvSpPr>
          <p:spPr bwMode="auto">
            <a:xfrm>
              <a:off x="5098087" y="5403993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/>
                <a:t>加油站</a:t>
              </a:r>
              <a:endParaRPr lang="en-US" altLang="zh-CN" sz="1400"/>
            </a:p>
          </p:txBody>
        </p:sp>
        <p:cxnSp>
          <p:nvCxnSpPr>
            <p:cNvPr id="20494" name="AutoShape 12"/>
            <p:cNvCxnSpPr>
              <a:cxnSpLocks noChangeShapeType="1"/>
              <a:stCxn id="20497" idx="7"/>
              <a:endCxn id="20488" idx="4"/>
            </p:cNvCxnSpPr>
            <p:nvPr/>
          </p:nvCxnSpPr>
          <p:spPr bwMode="auto">
            <a:xfrm rot="5400000" flipH="1" flipV="1">
              <a:off x="6937174" y="4390613"/>
              <a:ext cx="768488" cy="1305886"/>
            </a:xfrm>
            <a:prstGeom prst="curvedConnector3">
              <a:avLst>
                <a:gd name="adj1" fmla="val 2893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5" name="AutoShape 11"/>
            <p:cNvCxnSpPr>
              <a:cxnSpLocks noChangeShapeType="1"/>
              <a:stCxn id="20492" idx="2"/>
              <a:endCxn id="20487" idx="5"/>
            </p:cNvCxnSpPr>
            <p:nvPr/>
          </p:nvCxnSpPr>
          <p:spPr bwMode="auto">
            <a:xfrm rot="10800000">
              <a:off x="4649522" y="4636994"/>
              <a:ext cx="786574" cy="73203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96" name="Text Box 10"/>
            <p:cNvSpPr txBox="1">
              <a:spLocks noChangeArrowheads="1"/>
            </p:cNvSpPr>
            <p:nvPr/>
          </p:nvSpPr>
          <p:spPr bwMode="auto">
            <a:xfrm>
              <a:off x="6381196" y="5517232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/>
                <a:t>商场</a:t>
              </a:r>
              <a:endParaRPr lang="en-US" altLang="zh-CN" sz="1400"/>
            </a:p>
          </p:txBody>
        </p:sp>
        <p:sp>
          <p:nvSpPr>
            <p:cNvPr id="20497" name="Oval 9"/>
            <p:cNvSpPr>
              <a:spLocks noChangeArrowheads="1"/>
            </p:cNvSpPr>
            <p:nvPr/>
          </p:nvSpPr>
          <p:spPr bwMode="auto">
            <a:xfrm>
              <a:off x="6538393" y="540548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20498" name="AutoShape 12"/>
            <p:cNvCxnSpPr>
              <a:cxnSpLocks noChangeShapeType="1"/>
              <a:stCxn id="20492" idx="5"/>
              <a:endCxn id="20497" idx="2"/>
            </p:cNvCxnSpPr>
            <p:nvPr/>
          </p:nvCxnSpPr>
          <p:spPr bwMode="auto">
            <a:xfrm rot="16200000" flipH="1">
              <a:off x="6022897" y="4966186"/>
              <a:ext cx="58776" cy="97221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标题 1"/>
          <p:cNvSpPr>
            <a:spLocks/>
          </p:cNvSpPr>
          <p:nvPr/>
        </p:nvSpPr>
        <p:spPr bwMode="auto">
          <a:xfrm>
            <a:off x="4799856" y="312428"/>
            <a:ext cx="685211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应用四：路径规划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498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</a:t>
            </a:r>
            <a:r>
              <a:rPr lang="zh-CN" altLang="en-US" dirty="0"/>
              <a:t>新建</a:t>
            </a:r>
            <a:r>
              <a:rPr lang="en-US" altLang="zh-CN" dirty="0"/>
              <a:t>Java Project,</a:t>
            </a:r>
            <a:r>
              <a:rPr lang="zh-CN" altLang="en-US" dirty="0"/>
              <a:t>创建用户库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2060848"/>
            <a:ext cx="5570799" cy="454908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71EB350-B96B-472D-BDE8-DDDC8829A46E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CE4A942-3147-45A2-BF81-2897CE184794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90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03631"/>
      </p:ext>
    </p:extLst>
  </p:cSld>
  <p:clrMapOvr>
    <a:masterClrMapping/>
  </p:clrMapOvr>
  <p:transition advTm="5937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4277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2:</a:t>
            </a:r>
            <a:r>
              <a:rPr lang="zh-CN" altLang="en-US" dirty="0"/>
              <a:t>向用户库中添加</a:t>
            </a:r>
            <a:r>
              <a:rPr lang="en-US" altLang="zh-CN" dirty="0"/>
              <a:t>jar</a:t>
            </a:r>
            <a:r>
              <a:rPr lang="zh-CN" altLang="en-US" dirty="0"/>
              <a:t>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898008"/>
            <a:ext cx="5943376" cy="448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 bwMode="auto">
          <a:xfrm>
            <a:off x="7392144" y="4139668"/>
            <a:ext cx="1080120" cy="2254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711624" y="3861049"/>
            <a:ext cx="1800200" cy="2786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b="0">
              <a:latin typeface="Tahoma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52FCA89-6307-4AEE-98F9-46581F7571AF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E272516-80AE-4B67-8F2F-E1F035578B19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91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65268"/>
      </p:ext>
    </p:extLst>
  </p:cSld>
  <p:clrMapOvr>
    <a:masterClrMapping/>
  </p:clrMapOvr>
  <p:transition advTm="5937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2" y="1412777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3：</a:t>
            </a:r>
            <a:r>
              <a:rPr lang="zh-CN" altLang="en-US" dirty="0"/>
              <a:t>创建</a:t>
            </a:r>
            <a:r>
              <a:rPr lang="en-US" altLang="zh-CN" dirty="0"/>
              <a:t>Neo4j</a:t>
            </a:r>
            <a:r>
              <a:rPr lang="zh-CN" altLang="en-US" dirty="0"/>
              <a:t>数据库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79577" y="1896940"/>
            <a:ext cx="429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/>
              <a:t>File f = new File("D:/Neo4jDB");</a:t>
            </a:r>
          </a:p>
          <a:p>
            <a:r>
              <a:rPr lang="en-US" altLang="zh-CN" sz="1200" b="0" dirty="0" err="1"/>
              <a:t>GraphDatabaseFactory</a:t>
            </a:r>
            <a:r>
              <a:rPr lang="en-US" altLang="zh-CN" sz="1200" b="0" dirty="0"/>
              <a:t> </a:t>
            </a:r>
            <a:r>
              <a:rPr lang="en-US" altLang="zh-CN" sz="1200" b="0" dirty="0" err="1"/>
              <a:t>dbFactory</a:t>
            </a:r>
            <a:r>
              <a:rPr lang="en-US" altLang="zh-CN" sz="1200" b="0" dirty="0"/>
              <a:t> = new </a:t>
            </a:r>
            <a:r>
              <a:rPr lang="en-US" altLang="zh-CN" sz="1200" b="0" dirty="0" err="1"/>
              <a:t>GraphDatabaseFactory</a:t>
            </a:r>
            <a:r>
              <a:rPr lang="en-US" altLang="zh-CN" sz="1200" b="0" dirty="0"/>
              <a:t>();</a:t>
            </a:r>
          </a:p>
          <a:p>
            <a:r>
              <a:rPr lang="en-US" altLang="zh-CN" sz="1200" b="0" dirty="0" err="1"/>
              <a:t>GraphDatabaseService</a:t>
            </a:r>
            <a:r>
              <a:rPr lang="en-US" altLang="zh-CN" sz="1200" b="0" dirty="0"/>
              <a:t> </a:t>
            </a:r>
            <a:r>
              <a:rPr lang="en-US" altLang="zh-CN" sz="1200" b="0" dirty="0" err="1"/>
              <a:t>db</a:t>
            </a:r>
            <a:r>
              <a:rPr lang="en-US" altLang="zh-CN" sz="1200" b="0" dirty="0"/>
              <a:t>= </a:t>
            </a:r>
            <a:r>
              <a:rPr lang="en-US" altLang="zh-CN" sz="1200" b="0" dirty="0" err="1"/>
              <a:t>dbFactory.newEmbeddedDatabase</a:t>
            </a:r>
            <a:r>
              <a:rPr lang="en-US" altLang="zh-CN" sz="1200" b="0" dirty="0"/>
              <a:t>(f);</a:t>
            </a:r>
            <a:endParaRPr lang="zh-CN" altLang="en-US" sz="12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2708921"/>
            <a:ext cx="5114925" cy="27527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接箭头连接符 9"/>
          <p:cNvCxnSpPr/>
          <p:nvPr/>
        </p:nvCxnSpPr>
        <p:spPr bwMode="auto">
          <a:xfrm flipV="1">
            <a:off x="5231904" y="3429000"/>
            <a:ext cx="2664296" cy="12241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23900" y="31981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指定数据库创建目录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2EB26D7-D89C-4ACB-842D-A9CF97E65C69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82304D40-CFEF-428B-B881-D84846AA53CA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92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26314"/>
      </p:ext>
    </p:extLst>
  </p:cSld>
  <p:clrMapOvr>
    <a:masterClrMapping/>
  </p:clrMapOvr>
  <p:transition advTm="5937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2" y="1412777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4：</a:t>
            </a:r>
            <a:r>
              <a:rPr lang="zh-CN" altLang="en-US" dirty="0"/>
              <a:t>启动数据库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6071" y="1867596"/>
            <a:ext cx="29642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zh-CN" altLang="zh-CN" sz="1200" b="0" dirty="0">
                <a:latin typeface="Arial Unicode MS" panose="020B0604020202020204" pitchFamily="34" charset="-122"/>
              </a:rPr>
              <a:t>try (Transaction tx = graphDb.beginTx()) </a:t>
            </a:r>
            <a:endParaRPr kumimoji="0" lang="en-US" altLang="zh-CN" sz="1200" b="0" dirty="0">
              <a:latin typeface="Arial Unicode MS" panose="020B0604020202020204" pitchFamily="34" charset="-122"/>
            </a:endParaRPr>
          </a:p>
          <a:p>
            <a:r>
              <a:rPr kumimoji="0" lang="zh-CN" altLang="zh-CN" sz="1200" b="0" dirty="0">
                <a:latin typeface="Arial Unicode MS" panose="020B0604020202020204" pitchFamily="34" charset="-122"/>
              </a:rPr>
              <a:t>{ </a:t>
            </a:r>
            <a:endParaRPr kumimoji="0" lang="en-US" altLang="zh-CN" sz="1200" b="0" dirty="0">
              <a:latin typeface="Arial Unicode MS" panose="020B0604020202020204" pitchFamily="34" charset="-122"/>
            </a:endParaRP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     </a:t>
            </a:r>
            <a:r>
              <a:rPr kumimoji="0" lang="zh-CN" altLang="zh-CN" sz="1200" b="0" dirty="0">
                <a:latin typeface="Arial Unicode MS" panose="020B0604020202020204" pitchFamily="34" charset="-122"/>
              </a:rPr>
              <a:t>// Perform DB operations</a:t>
            </a:r>
            <a:endParaRPr kumimoji="0" lang="en-US" altLang="zh-CN" sz="1200" b="0" dirty="0">
              <a:latin typeface="Arial Unicode MS" panose="020B0604020202020204" pitchFamily="34" charset="-122"/>
            </a:endParaRPr>
          </a:p>
          <a:p>
            <a:r>
              <a:rPr kumimoji="0" lang="zh-CN" altLang="zh-CN" sz="1200" b="0" dirty="0">
                <a:latin typeface="Arial Unicode MS" panose="020B0604020202020204" pitchFamily="34" charset="-122"/>
              </a:rPr>
              <a:t> 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       </a:t>
            </a:r>
            <a:r>
              <a:rPr kumimoji="0" lang="zh-CN" altLang="zh-CN" sz="1200" b="0" dirty="0">
                <a:latin typeface="Arial Unicode MS" panose="020B0604020202020204" pitchFamily="34" charset="-122"/>
              </a:rPr>
              <a:t>tx.success(); </a:t>
            </a:r>
            <a:endParaRPr kumimoji="0" lang="en-US" altLang="zh-CN" sz="1200" b="0" dirty="0">
              <a:latin typeface="Arial Unicode MS" panose="020B0604020202020204" pitchFamily="34" charset="-122"/>
            </a:endParaRPr>
          </a:p>
          <a:p>
            <a:r>
              <a:rPr kumimoji="0" lang="zh-CN" altLang="zh-CN" sz="1200" b="0" dirty="0">
                <a:latin typeface="Arial Unicode MS" panose="020B0604020202020204" pitchFamily="34" charset="-122"/>
              </a:rPr>
              <a:t>}</a:t>
            </a:r>
            <a:r>
              <a:rPr kumimoji="0" lang="zh-CN" altLang="zh-CN" sz="1200" b="0" dirty="0"/>
              <a:t> </a:t>
            </a:r>
            <a:endParaRPr kumimoji="0" lang="zh-CN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553" y="2895328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5：</a:t>
            </a:r>
            <a:r>
              <a:rPr lang="zh-CN" altLang="en-US" dirty="0"/>
              <a:t>标签名称</a:t>
            </a:r>
            <a:r>
              <a:rPr lang="en-US" altLang="zh-CN" dirty="0"/>
              <a:t>:Label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30413" y="3408383"/>
            <a:ext cx="2972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package com.tp.ne4oj.java.examples;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import org.neo4j.graphdb.Label;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public </a:t>
            </a:r>
            <a:r>
              <a:rPr kumimoji="0" lang="en-US" altLang="zh-CN" sz="1200" b="0" dirty="0" err="1">
                <a:latin typeface="Arial Unicode MS" panose="020B0604020202020204" pitchFamily="34" charset="-122"/>
              </a:rPr>
              <a:t>enum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 Tutorials implements Label 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{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        JAVA,SCALA,SQL,NEO4J;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}</a:t>
            </a:r>
            <a:endParaRPr kumimoji="0" lang="zh-CN" altLang="en-US" sz="1200" b="0" dirty="0">
              <a:latin typeface="Arial Unicode MS" panose="020B0604020202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4511824" y="2132856"/>
            <a:ext cx="1944216" cy="24257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22882" y="1867596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/>
              <a:t>启动</a:t>
            </a:r>
            <a:r>
              <a:rPr lang="en-US" altLang="zh-CN" sz="1400" b="0" dirty="0"/>
              <a:t>Neo4j</a:t>
            </a:r>
            <a:r>
              <a:rPr lang="zh-CN" altLang="en-US" sz="1400" b="0" dirty="0"/>
              <a:t>数据库事务以提交我们的更改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55649" y="3356993"/>
            <a:ext cx="466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/>
              <a:t>要创建节点，我们需要标签名称。 通过实现</a:t>
            </a:r>
            <a:r>
              <a:rPr lang="en-US" altLang="zh-CN" sz="1200" b="0" dirty="0"/>
              <a:t>Neo4j Java </a:t>
            </a:r>
            <a:r>
              <a:rPr lang="en-US" altLang="zh-CN" sz="1200" b="0" dirty="0" err="1"/>
              <a:t>API“Label</a:t>
            </a:r>
            <a:r>
              <a:rPr lang="en-US" altLang="zh-CN" sz="1200" b="0" dirty="0"/>
              <a:t>”</a:t>
            </a:r>
          </a:p>
          <a:p>
            <a:r>
              <a:rPr lang="zh-CN" altLang="en-US" sz="1200" b="0" dirty="0"/>
              <a:t>接口创建一个</a:t>
            </a:r>
            <a:r>
              <a:rPr lang="zh-CN" altLang="en-US" sz="1200" dirty="0"/>
              <a:t>枚举</a:t>
            </a:r>
            <a:r>
              <a:rPr lang="zh-CN" altLang="en-US" sz="1200" b="0" dirty="0"/>
              <a:t>。</a:t>
            </a:r>
          </a:p>
        </p:txBody>
      </p:sp>
      <p:cxnSp>
        <p:nvCxnSpPr>
          <p:cNvPr id="15" name="直接箭头连接符 14"/>
          <p:cNvCxnSpPr/>
          <p:nvPr/>
        </p:nvCxnSpPr>
        <p:spPr bwMode="auto">
          <a:xfrm flipV="1">
            <a:off x="4079776" y="3587826"/>
            <a:ext cx="1404156" cy="34523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63552" y="4623520"/>
            <a:ext cx="412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6：</a:t>
            </a:r>
            <a:r>
              <a:rPr lang="zh-CN" altLang="en-US" dirty="0"/>
              <a:t>创建节点</a:t>
            </a:r>
            <a:r>
              <a:rPr lang="en-US" altLang="zh-CN" dirty="0"/>
              <a:t>:</a:t>
            </a:r>
            <a:r>
              <a:rPr lang="en-US" altLang="zh-CN" dirty="0" err="1"/>
              <a:t>createNode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991545" y="5313279"/>
            <a:ext cx="3499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/>
              <a:t>Node </a:t>
            </a:r>
            <a:r>
              <a:rPr lang="en-US" altLang="zh-CN" sz="1200" b="0" dirty="0" err="1"/>
              <a:t>javaNode</a:t>
            </a:r>
            <a:r>
              <a:rPr lang="en-US" altLang="zh-CN" sz="1200" b="0" dirty="0"/>
              <a:t> = </a:t>
            </a:r>
            <a:r>
              <a:rPr lang="en-US" altLang="zh-CN" sz="1200" b="0" dirty="0" err="1"/>
              <a:t>db.createNode</a:t>
            </a:r>
            <a:r>
              <a:rPr lang="en-US" altLang="zh-CN" sz="1200" b="0" dirty="0"/>
              <a:t>(Tutorials.JAVA);</a:t>
            </a:r>
          </a:p>
          <a:p>
            <a:r>
              <a:rPr lang="en-US" altLang="zh-CN" sz="1200" b="0" dirty="0"/>
              <a:t>Node </a:t>
            </a:r>
            <a:r>
              <a:rPr lang="en-US" altLang="zh-CN" sz="1200" b="0" dirty="0" err="1"/>
              <a:t>scalaNode</a:t>
            </a:r>
            <a:r>
              <a:rPr lang="en-US" altLang="zh-CN" sz="1200" b="0" dirty="0"/>
              <a:t> = </a:t>
            </a:r>
            <a:r>
              <a:rPr lang="en-US" altLang="zh-CN" sz="1200" b="0" dirty="0" err="1"/>
              <a:t>db.createNode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Tutorials.SCALA</a:t>
            </a:r>
            <a:r>
              <a:rPr lang="en-US" altLang="zh-CN" sz="1200" b="0" dirty="0"/>
              <a:t>);</a:t>
            </a:r>
            <a:endParaRPr lang="zh-CN" altLang="en-US" sz="1200" b="0" dirty="0"/>
          </a:p>
        </p:txBody>
      </p:sp>
      <p:cxnSp>
        <p:nvCxnSpPr>
          <p:cNvPr id="21" name="直接箭头连接符 20"/>
          <p:cNvCxnSpPr>
            <a:endCxn id="22" idx="1"/>
          </p:cNvCxnSpPr>
          <p:nvPr/>
        </p:nvCxnSpPr>
        <p:spPr bwMode="auto">
          <a:xfrm flipV="1">
            <a:off x="4103416" y="5162709"/>
            <a:ext cx="1354993" cy="254338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58409" y="5024210"/>
            <a:ext cx="416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/>
              <a:t>使用</a:t>
            </a:r>
            <a:r>
              <a:rPr lang="en-US" altLang="zh-CN" sz="1200" dirty="0" err="1">
                <a:solidFill>
                  <a:srgbClr val="FF0000"/>
                </a:solidFill>
              </a:rPr>
              <a:t>createNode</a:t>
            </a:r>
            <a:r>
              <a:rPr lang="zh-CN" altLang="en-US" sz="1200" b="0" dirty="0"/>
              <a:t>函数，创建两个节点</a:t>
            </a:r>
            <a:r>
              <a:rPr lang="en-US" altLang="zh-CN" sz="1200" b="0" dirty="0"/>
              <a:t>”</a:t>
            </a:r>
            <a:r>
              <a:rPr lang="en-US" altLang="zh-CN" sz="1200" b="0" dirty="0" err="1"/>
              <a:t>javaNode</a:t>
            </a:r>
            <a:r>
              <a:rPr lang="en-US" altLang="zh-CN" sz="1200" b="0" dirty="0"/>
              <a:t>”,”</a:t>
            </a:r>
            <a:r>
              <a:rPr lang="en-US" altLang="zh-CN" sz="1200" b="0" dirty="0" err="1"/>
              <a:t>scalaNode</a:t>
            </a:r>
            <a:r>
              <a:rPr lang="en-US" altLang="zh-CN" sz="1200" b="0" dirty="0"/>
              <a:t>”</a:t>
            </a:r>
            <a:endParaRPr lang="zh-CN" altLang="en-US" sz="1200" b="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5D55948-2A0B-4BB8-B114-E363A06E838E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72A8457C-6733-45D5-B25A-FC9947751D27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93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66111"/>
      </p:ext>
    </p:extLst>
  </p:cSld>
  <p:clrMapOvr>
    <a:masterClrMapping/>
  </p:clrMapOvr>
  <p:transition advTm="5937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510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7：</a:t>
            </a:r>
            <a:r>
              <a:rPr lang="zh-CN" altLang="en-US" dirty="0"/>
              <a:t>为节点创建属性</a:t>
            </a:r>
            <a:r>
              <a:rPr lang="en-US" altLang="zh-CN" dirty="0"/>
              <a:t>:</a:t>
            </a:r>
            <a:r>
              <a:rPr lang="en-US" altLang="zh-CN" dirty="0" err="1"/>
              <a:t>setProperty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6071" y="2236928"/>
            <a:ext cx="341471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en-US" altLang="zh-CN" sz="1200" b="0" dirty="0" err="1">
                <a:latin typeface="Arial Unicode MS" panose="020B0604020202020204" pitchFamily="34" charset="-122"/>
              </a:rPr>
              <a:t>javaNode.setProperty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("</a:t>
            </a:r>
            <a:r>
              <a:rPr kumimoji="0" lang="en-US" altLang="zh-CN" sz="1200" b="0" dirty="0" err="1">
                <a:latin typeface="Arial Unicode MS" panose="020B0604020202020204" pitchFamily="34" charset="-122"/>
              </a:rPr>
              <a:t>TutorialID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", "JAVA001");</a:t>
            </a:r>
            <a:endParaRPr kumimoji="0" lang="zh-CN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553" y="2895328"/>
            <a:ext cx="495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8：</a:t>
            </a:r>
            <a:r>
              <a:rPr lang="zh-CN" altLang="en-US" dirty="0"/>
              <a:t>关系名称</a:t>
            </a:r>
            <a:r>
              <a:rPr lang="en-US" altLang="zh-CN" dirty="0"/>
              <a:t>:</a:t>
            </a:r>
            <a:r>
              <a:rPr lang="en-US" altLang="zh-CN" dirty="0" err="1"/>
              <a:t>RelationshipType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30413" y="3408383"/>
            <a:ext cx="458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public </a:t>
            </a:r>
            <a:r>
              <a:rPr kumimoji="0" lang="en-US" altLang="zh-CN" sz="1200" b="0" dirty="0" err="1">
                <a:latin typeface="Arial Unicode MS" panose="020B0604020202020204" pitchFamily="34" charset="-122"/>
              </a:rPr>
              <a:t>enum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 </a:t>
            </a:r>
            <a:r>
              <a:rPr kumimoji="0" lang="en-US" altLang="zh-CN" sz="1200" b="0" dirty="0" err="1">
                <a:latin typeface="Arial Unicode MS" panose="020B0604020202020204" pitchFamily="34" charset="-122"/>
              </a:rPr>
              <a:t>TutorialRelationships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 implements </a:t>
            </a:r>
            <a:r>
              <a:rPr kumimoji="0" lang="en-US" altLang="zh-CN" sz="1200" b="0" dirty="0" err="1">
                <a:latin typeface="Arial Unicode MS" panose="020B0604020202020204" pitchFamily="34" charset="-122"/>
              </a:rPr>
              <a:t>RelationshipType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{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	JVM_LANGIAGES, NON_JVM_LANGIAGES;</a:t>
            </a:r>
          </a:p>
          <a:p>
            <a:r>
              <a:rPr kumimoji="0" lang="en-US" altLang="zh-CN" sz="1200" b="0" dirty="0">
                <a:latin typeface="Arial Unicode MS" panose="020B0604020202020204" pitchFamily="34" charset="-122"/>
              </a:rPr>
              <a:t>}</a:t>
            </a:r>
            <a:endParaRPr kumimoji="0" lang="zh-CN" altLang="en-US" sz="1200" b="0" dirty="0">
              <a:latin typeface="Arial Unicode MS" panose="020B0604020202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3287688" y="2053404"/>
            <a:ext cx="1944216" cy="24257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59415" y="1935820"/>
            <a:ext cx="338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/>
              <a:t>通过</a:t>
            </a:r>
            <a:r>
              <a:rPr lang="en-US" altLang="zh-CN" sz="1400" dirty="0" err="1">
                <a:solidFill>
                  <a:srgbClr val="FF0000"/>
                </a:solidFill>
              </a:rPr>
              <a:t>setProperty</a:t>
            </a:r>
            <a:r>
              <a:rPr lang="zh-CN" altLang="en-US" sz="1400" b="0" dirty="0"/>
              <a:t>对节点</a:t>
            </a:r>
            <a:r>
              <a:rPr lang="en-US" altLang="zh-CN" sz="1400" b="0" dirty="0" err="1"/>
              <a:t>javaNode</a:t>
            </a:r>
            <a:r>
              <a:rPr lang="zh-CN" altLang="en-US" sz="1400" b="0" dirty="0"/>
              <a:t>创建属性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063552" y="4623520"/>
            <a:ext cx="543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9：</a:t>
            </a:r>
            <a:r>
              <a:rPr lang="zh-CN" altLang="en-US" dirty="0"/>
              <a:t>创建关系</a:t>
            </a:r>
            <a:r>
              <a:rPr lang="en-US" altLang="zh-CN" dirty="0"/>
              <a:t>:</a:t>
            </a:r>
            <a:r>
              <a:rPr lang="en-US" altLang="zh-CN" dirty="0" err="1"/>
              <a:t>createRealtionshipTo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endCxn id="4" idx="1"/>
          </p:cNvCxnSpPr>
          <p:nvPr/>
        </p:nvCxnSpPr>
        <p:spPr bwMode="auto">
          <a:xfrm flipV="1">
            <a:off x="5829907" y="3316953"/>
            <a:ext cx="1802798" cy="27609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632706" y="3086121"/>
            <a:ext cx="272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/>
              <a:t>要创建关系，需要关系类型。 </a:t>
            </a:r>
            <a:endParaRPr lang="en-US" altLang="zh-CN" sz="1200" b="0" dirty="0"/>
          </a:p>
          <a:p>
            <a:r>
              <a:rPr lang="zh-CN" altLang="en-US" sz="1200" b="0" dirty="0"/>
              <a:t>通过实现</a:t>
            </a:r>
            <a:r>
              <a:rPr lang="en-US" altLang="zh-CN" sz="1200" dirty="0" err="1">
                <a:solidFill>
                  <a:srgbClr val="FF0000"/>
                </a:solidFill>
              </a:rPr>
              <a:t>RelationshipType</a:t>
            </a:r>
            <a:r>
              <a:rPr lang="zh-CN" altLang="en-US" sz="1200" b="0" dirty="0"/>
              <a:t>创建枚举。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26071" y="5192326"/>
            <a:ext cx="457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/>
              <a:t>Relationship </a:t>
            </a:r>
            <a:r>
              <a:rPr lang="en-US" altLang="zh-CN" sz="1200" b="0" dirty="0" err="1"/>
              <a:t>relationship</a:t>
            </a:r>
            <a:r>
              <a:rPr lang="en-US" altLang="zh-CN" sz="1200" b="0" dirty="0"/>
              <a:t> = </a:t>
            </a:r>
            <a:r>
              <a:rPr lang="en-US" altLang="zh-CN" sz="1200" b="0" dirty="0" err="1"/>
              <a:t>javaNode.createRelationshipTo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scalaNode</a:t>
            </a:r>
            <a:r>
              <a:rPr lang="en-US" altLang="zh-CN" sz="1200" b="0" dirty="0"/>
              <a:t>,</a:t>
            </a:r>
          </a:p>
          <a:p>
            <a:r>
              <a:rPr lang="en-US" altLang="zh-CN" sz="1200" b="0" dirty="0"/>
              <a:t>	</a:t>
            </a:r>
            <a:r>
              <a:rPr lang="en-US" altLang="zh-CN" sz="1200" b="0" dirty="0" err="1"/>
              <a:t>TutorialRelationships.JVM_LANGIAGES</a:t>
            </a:r>
            <a:r>
              <a:rPr lang="en-US" altLang="zh-CN" sz="1200" b="0" dirty="0"/>
              <a:t>);</a:t>
            </a:r>
            <a:endParaRPr lang="zh-CN" altLang="en-US" sz="1200" b="0" dirty="0"/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5263385" y="5330372"/>
            <a:ext cx="1781533" cy="54690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45210" y="5792038"/>
            <a:ext cx="373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/>
              <a:t>创建有</a:t>
            </a:r>
            <a:r>
              <a:rPr lang="en-US" altLang="zh-CN" sz="1200" b="0" dirty="0" err="1"/>
              <a:t>javaNode</a:t>
            </a:r>
            <a:r>
              <a:rPr lang="zh-CN" altLang="en-US" sz="1200" b="0" dirty="0"/>
              <a:t>到</a:t>
            </a:r>
            <a:r>
              <a:rPr lang="en-US" altLang="zh-CN" sz="1200" b="0" dirty="0" err="1"/>
              <a:t>scalaNode</a:t>
            </a:r>
            <a:r>
              <a:rPr lang="zh-CN" altLang="en-US" sz="1200" b="0" dirty="0"/>
              <a:t>的名为</a:t>
            </a:r>
            <a:r>
              <a:rPr lang="en-US" altLang="zh-CN" sz="1200" b="0" dirty="0"/>
              <a:t>JVM_LANGIAGES</a:t>
            </a:r>
          </a:p>
          <a:p>
            <a:r>
              <a:rPr lang="zh-CN" altLang="en-US" sz="1200" b="0" dirty="0"/>
              <a:t>的关系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B099C03-C009-4A5E-B76E-F137B1947CE3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3E916EB1-A35D-4FC2-A577-1B3220F34E81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94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69710"/>
      </p:ext>
    </p:extLst>
  </p:cSld>
  <p:clrMapOvr>
    <a:masterClrMapping/>
  </p:clrMapOvr>
  <p:transition advTm="5937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63553" y="1412777"/>
            <a:ext cx="526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10：</a:t>
            </a:r>
            <a:r>
              <a:rPr lang="zh-CN" altLang="en-US" dirty="0"/>
              <a:t>为关系创建属性</a:t>
            </a:r>
            <a:r>
              <a:rPr lang="en-US" altLang="zh-CN" dirty="0"/>
              <a:t>:</a:t>
            </a:r>
            <a:r>
              <a:rPr lang="en-US" altLang="zh-CN" dirty="0" err="1"/>
              <a:t>setProperty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6070" y="2236928"/>
            <a:ext cx="26709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en-US" altLang="zh-CN" sz="1200" b="0" dirty="0" err="1">
                <a:latin typeface="Arial Unicode MS" panose="020B0604020202020204" pitchFamily="34" charset="-122"/>
              </a:rPr>
              <a:t>relationship.setProperty</a:t>
            </a:r>
            <a:r>
              <a:rPr kumimoji="0" lang="en-US" altLang="zh-CN" sz="1200" b="0" dirty="0">
                <a:latin typeface="Arial Unicode MS" panose="020B0604020202020204" pitchFamily="34" charset="-122"/>
              </a:rPr>
              <a:t>("Id","1234");</a:t>
            </a:r>
            <a:endParaRPr kumimoji="0" lang="zh-CN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552" y="2895328"/>
            <a:ext cx="2990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11：</a:t>
            </a:r>
            <a:r>
              <a:rPr lang="zh-CN" altLang="en-US" dirty="0"/>
              <a:t>查看数据库</a:t>
            </a: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3287688" y="2053404"/>
            <a:ext cx="1944216" cy="24257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59416" y="1935820"/>
            <a:ext cx="354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/>
              <a:t>通过</a:t>
            </a:r>
            <a:r>
              <a:rPr lang="en-US" altLang="zh-CN" sz="1400" dirty="0" err="1">
                <a:solidFill>
                  <a:srgbClr val="FF0000"/>
                </a:solidFill>
              </a:rPr>
              <a:t>setProperty</a:t>
            </a:r>
            <a:r>
              <a:rPr lang="zh-CN" altLang="en-US" sz="1400" b="0" dirty="0"/>
              <a:t>对关系</a:t>
            </a:r>
            <a:r>
              <a:rPr lang="en-US" altLang="zh-CN" sz="1400" b="0" dirty="0"/>
              <a:t>relationship</a:t>
            </a:r>
            <a:r>
              <a:rPr lang="zh-CN" altLang="en-US" sz="1400" b="0" dirty="0"/>
              <a:t>创建属性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2135561" y="3440034"/>
            <a:ext cx="6170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zh-CN" altLang="en-US" sz="1200" b="0" dirty="0"/>
              <a:t>一旦数据库成功启动，通过单击“</a:t>
            </a:r>
            <a:r>
              <a:rPr lang="en-US" altLang="zh-CN" sz="1200" b="0" dirty="0"/>
              <a:t>http</a:t>
            </a:r>
            <a:r>
              <a:rPr lang="zh-CN" altLang="en-US" sz="1200" b="0" dirty="0"/>
              <a:t>：</a:t>
            </a:r>
            <a:r>
              <a:rPr lang="en-US" altLang="zh-CN" sz="1200" b="0" dirty="0"/>
              <a:t>// localhost</a:t>
            </a:r>
            <a:r>
              <a:rPr lang="zh-CN" altLang="en-US" sz="1200" b="0" dirty="0"/>
              <a:t>：</a:t>
            </a:r>
            <a:r>
              <a:rPr lang="en-US" altLang="zh-CN" sz="1200" b="0" dirty="0"/>
              <a:t>7474”</a:t>
            </a:r>
            <a:r>
              <a:rPr lang="zh-CN" altLang="en-US" sz="1200" b="0" dirty="0"/>
              <a:t>链接访问</a:t>
            </a:r>
            <a:r>
              <a:rPr lang="en-US" altLang="zh-CN" sz="1200" b="0" dirty="0"/>
              <a:t>Neo4j</a:t>
            </a:r>
            <a:r>
              <a:rPr lang="zh-CN" altLang="en-US" sz="1200" b="0" dirty="0"/>
              <a:t>浏览器来观察。</a:t>
            </a:r>
            <a:endParaRPr kumimoji="0" lang="zh-CN" altLang="zh-CN" sz="1200" b="0" dirty="0">
              <a:latin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672B384-258D-46F3-9C78-D1240AF11515}"/>
              </a:ext>
            </a:extLst>
          </p:cNvPr>
          <p:cNvSpPr>
            <a:spLocks/>
          </p:cNvSpPr>
          <p:nvPr/>
        </p:nvSpPr>
        <p:spPr bwMode="auto">
          <a:xfrm>
            <a:off x="5865536" y="312428"/>
            <a:ext cx="5786438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>
              <a:defRPr/>
            </a:pPr>
            <a:r>
              <a:rPr lang="en-US" altLang="zh-C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Neo4j—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2" charset="-122"/>
              </a:rPr>
              <a:t>知识图谱构建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黑体" pitchFamily="2" charset="-122"/>
              <a:cs typeface="+mn-cs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185CB5B0-CCE6-4966-BF77-2807373956E0}"/>
              </a:ext>
            </a:extLst>
          </p:cNvPr>
          <p:cNvSpPr txBox="1">
            <a:spLocks noGrp="1"/>
          </p:cNvSpPr>
          <p:nvPr/>
        </p:nvSpPr>
        <p:spPr bwMode="auto">
          <a:xfrm>
            <a:off x="10287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1507284-0812-45A7-8B30-66F2C5187041}" type="slidenum">
              <a:rPr kumimoji="0" lang="zh-CN" altLang="en-US" sz="1400" b="0">
                <a:latin typeface="Tahoma" panose="020B0604030504040204" pitchFamily="34" charset="0"/>
              </a:rPr>
              <a:pPr algn="r" eaLnBrk="1" hangingPunct="1"/>
              <a:t>95</a:t>
            </a:fld>
            <a:endParaRPr kumimoji="0" lang="en-US" altLang="zh-CN" sz="14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00161"/>
      </p:ext>
    </p:extLst>
  </p:cSld>
  <p:clrMapOvr>
    <a:masterClrMapping/>
  </p:clrMapOvr>
  <p:transition advTm="5937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Box 7"/>
          <p:cNvSpPr txBox="1">
            <a:spLocks noChangeArrowheads="1"/>
          </p:cNvSpPr>
          <p:nvPr/>
        </p:nvSpPr>
        <p:spPr bwMode="auto">
          <a:xfrm>
            <a:off x="2152651" y="1566863"/>
            <a:ext cx="81438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0" dirty="0">
                <a:solidFill>
                  <a:srgbClr val="00206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Thanks!</a:t>
            </a:r>
            <a:endParaRPr lang="zh-CN" altLang="en-US" sz="10000" dirty="0">
              <a:solidFill>
                <a:srgbClr val="00206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62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3.3|24.9|5.7|20.4|8.4|5.3|4.2|25.3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52303</TotalTime>
  <Words>6398</Words>
  <Application>Microsoft Office PowerPoint</Application>
  <PresentationFormat>宽屏</PresentationFormat>
  <Paragraphs>1408</Paragraphs>
  <Slides>96</Slides>
  <Notes>82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115" baseType="lpstr">
      <vt:lpstr>Arial Unicode MS</vt:lpstr>
      <vt:lpstr>等线</vt:lpstr>
      <vt:lpstr>黑体</vt:lpstr>
      <vt:lpstr>华文楷体</vt:lpstr>
      <vt:lpstr>华文新魏</vt:lpstr>
      <vt:lpstr>华文行楷</vt:lpstr>
      <vt:lpstr>宋体</vt:lpstr>
      <vt:lpstr>微软雅黑</vt:lpstr>
      <vt:lpstr>Arial</vt:lpstr>
      <vt:lpstr>Calibri</vt:lpstr>
      <vt:lpstr>Comic Sans MS</vt:lpstr>
      <vt:lpstr>Gill Sans MT</vt:lpstr>
      <vt:lpstr>Tahoma</vt:lpstr>
      <vt:lpstr>Times New Roman</vt:lpstr>
      <vt:lpstr>Trebuchet MS</vt:lpstr>
      <vt:lpstr>Wingdings</vt:lpstr>
      <vt:lpstr>Blends</vt:lpstr>
      <vt:lpstr>公式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MapReduce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2010年国家杰出青年基金项目答辩</dc:title>
  <dc:creator>corey</dc:creator>
  <cp:lastModifiedBy>Boyang Li</cp:lastModifiedBy>
  <cp:revision>2375</cp:revision>
  <dcterms:created xsi:type="dcterms:W3CDTF">1999-04-23T05:13:58Z</dcterms:created>
  <dcterms:modified xsi:type="dcterms:W3CDTF">2025-04-09T05:10:24Z</dcterms:modified>
</cp:coreProperties>
</file>